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6" r:id="rId1"/>
  </p:sldMasterIdLst>
  <p:notesMasterIdLst>
    <p:notesMasterId r:id="rId30"/>
  </p:notesMasterIdLst>
  <p:handoutMasterIdLst>
    <p:handoutMasterId r:id="rId31"/>
  </p:handoutMasterIdLst>
  <p:sldIdLst>
    <p:sldId id="256" r:id="rId2"/>
    <p:sldId id="258" r:id="rId3"/>
    <p:sldId id="262" r:id="rId4"/>
    <p:sldId id="282" r:id="rId5"/>
    <p:sldId id="304" r:id="rId6"/>
    <p:sldId id="263" r:id="rId7"/>
    <p:sldId id="265" r:id="rId8"/>
    <p:sldId id="281" r:id="rId9"/>
    <p:sldId id="302" r:id="rId10"/>
    <p:sldId id="287" r:id="rId11"/>
    <p:sldId id="286" r:id="rId12"/>
    <p:sldId id="320" r:id="rId13"/>
    <p:sldId id="289" r:id="rId14"/>
    <p:sldId id="313" r:id="rId15"/>
    <p:sldId id="294" r:id="rId16"/>
    <p:sldId id="266" r:id="rId17"/>
    <p:sldId id="295" r:id="rId18"/>
    <p:sldId id="273" r:id="rId19"/>
    <p:sldId id="275" r:id="rId20"/>
    <p:sldId id="270" r:id="rId21"/>
    <p:sldId id="277" r:id="rId22"/>
    <p:sldId id="321" r:id="rId23"/>
    <p:sldId id="322" r:id="rId24"/>
    <p:sldId id="317" r:id="rId25"/>
    <p:sldId id="316" r:id="rId26"/>
    <p:sldId id="305" r:id="rId27"/>
    <p:sldId id="307" r:id="rId28"/>
    <p:sldId id="30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1" autoAdjust="0"/>
    <p:restoredTop sz="95464" autoAdjust="0"/>
  </p:normalViewPr>
  <p:slideViewPr>
    <p:cSldViewPr>
      <p:cViewPr>
        <p:scale>
          <a:sx n="66" d="100"/>
          <a:sy n="66" d="100"/>
        </p:scale>
        <p:origin x="-127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latin typeface="Arial" pitchFamily="34" charset="0"/>
                <a:cs typeface="Arial" pitchFamily="34" charset="0"/>
              </a:rPr>
              <a:t>Abuse of Illicit</a:t>
            </a:r>
            <a:r>
              <a:rPr lang="en-US" baseline="0" dirty="0" smtClean="0">
                <a:latin typeface="Arial" pitchFamily="34" charset="0"/>
                <a:cs typeface="Arial" pitchFamily="34" charset="0"/>
              </a:rPr>
              <a:t> Drugs </a:t>
            </a:r>
            <a:endParaRPr lang="en-US" b="0" baseline="0" dirty="0" smtClean="0">
              <a:latin typeface="Arial" pitchFamily="34" charset="0"/>
              <a:cs typeface="Arial" pitchFamily="34" charset="0"/>
            </a:endParaRPr>
          </a:p>
        </c:rich>
      </c:tx>
      <c:layout/>
    </c:title>
    <c:view3D>
      <c:depthPercent val="100"/>
      <c:rAngAx val="1"/>
    </c:view3D>
    <c:plotArea>
      <c:layout/>
      <c:bar3DChart>
        <c:barDir val="bar"/>
        <c:grouping val="clustered"/>
        <c:ser>
          <c:idx val="0"/>
          <c:order val="0"/>
          <c:tx>
            <c:strRef>
              <c:f>Sheet1!$B$1</c:f>
              <c:strCache>
                <c:ptCount val="1"/>
                <c:pt idx="0">
                  <c:v>Drugs</c:v>
                </c:pt>
              </c:strCache>
            </c:strRef>
          </c:tx>
          <c:dLbls>
            <c:showVal val="1"/>
          </c:dLbls>
          <c:cat>
            <c:strRef>
              <c:f>Sheet1!$A$2:$A$10</c:f>
              <c:strCache>
                <c:ptCount val="9"/>
                <c:pt idx="0">
                  <c:v>Sedatives</c:v>
                </c:pt>
                <c:pt idx="1">
                  <c:v>Inhalants</c:v>
                </c:pt>
                <c:pt idx="2">
                  <c:v>Heroin</c:v>
                </c:pt>
                <c:pt idx="3">
                  <c:v>Hallucinogens</c:v>
                </c:pt>
                <c:pt idx="4">
                  <c:v>Stimulants</c:v>
                </c:pt>
                <c:pt idx="5">
                  <c:v>Tranquilizers</c:v>
                </c:pt>
                <c:pt idx="6">
                  <c:v>Pain Relievers</c:v>
                </c:pt>
                <c:pt idx="7">
                  <c:v>Cocaine</c:v>
                </c:pt>
                <c:pt idx="8">
                  <c:v>Marijuana</c:v>
                </c:pt>
              </c:strCache>
            </c:strRef>
          </c:cat>
          <c:val>
            <c:numRef>
              <c:f>Sheet1!$B$2:$B$10</c:f>
              <c:numCache>
                <c:formatCode>General</c:formatCode>
                <c:ptCount val="9"/>
                <c:pt idx="0">
                  <c:v>0.12100000000000002</c:v>
                </c:pt>
                <c:pt idx="1">
                  <c:v>0.17600000000000021</c:v>
                </c:pt>
                <c:pt idx="2">
                  <c:v>0.32300000000000167</c:v>
                </c:pt>
                <c:pt idx="3">
                  <c:v>0.38000000000000167</c:v>
                </c:pt>
                <c:pt idx="4">
                  <c:v>0.39000000000000168</c:v>
                </c:pt>
                <c:pt idx="5">
                  <c:v>0.40200000000000002</c:v>
                </c:pt>
                <c:pt idx="6">
                  <c:v>1.635</c:v>
                </c:pt>
                <c:pt idx="7">
                  <c:v>1.671</c:v>
                </c:pt>
                <c:pt idx="8">
                  <c:v>4.1719999999999997</c:v>
                </c:pt>
              </c:numCache>
            </c:numRef>
          </c:val>
        </c:ser>
        <c:shape val="box"/>
        <c:axId val="38969344"/>
        <c:axId val="38970880"/>
        <c:axId val="0"/>
      </c:bar3DChart>
      <c:catAx>
        <c:axId val="38969344"/>
        <c:scaling>
          <c:orientation val="minMax"/>
        </c:scaling>
        <c:axPos val="l"/>
        <c:numFmt formatCode="General" sourceLinked="1"/>
        <c:tickLblPos val="nextTo"/>
        <c:crossAx val="38970880"/>
        <c:crosses val="autoZero"/>
        <c:auto val="1"/>
        <c:lblAlgn val="ctr"/>
        <c:lblOffset val="100"/>
      </c:catAx>
      <c:valAx>
        <c:axId val="38970880"/>
        <c:scaling>
          <c:orientation val="minMax"/>
        </c:scaling>
        <c:axPos val="b"/>
        <c:majorGridlines/>
        <c:numFmt formatCode="General" sourceLinked="1"/>
        <c:tickLblPos val="nextTo"/>
        <c:crossAx val="38969344"/>
        <c:crosses val="autoZero"/>
        <c:crossBetween val="between"/>
      </c:valAx>
      <c:spPr>
        <a:noFill/>
        <a:ln w="25398">
          <a:noFill/>
        </a:ln>
      </c:spPr>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Column1</c:v>
                </c:pt>
              </c:strCache>
            </c:strRef>
          </c:tx>
          <c:spPr>
            <a:ln w="38100">
              <a:solidFill>
                <a:schemeClr val="tx1"/>
              </a:solidFill>
            </a:ln>
          </c:spPr>
          <c:marker>
            <c:symbol val="none"/>
          </c:marker>
          <c:cat>
            <c:numRef>
              <c:f>Sheet1!$A$2:$A$11</c:f>
              <c:numCache>
                <c:formatCode>General</c:formatCode>
                <c:ptCount val="10"/>
              </c:numCache>
            </c:numRef>
          </c:cat>
          <c:val>
            <c:numRef>
              <c:f>Sheet1!$B$2:$B$11</c:f>
              <c:numCache>
                <c:formatCode>General</c:formatCode>
                <c:ptCount val="10"/>
                <c:pt idx="0">
                  <c:v>3</c:v>
                </c:pt>
                <c:pt idx="1">
                  <c:v>3</c:v>
                </c:pt>
                <c:pt idx="2">
                  <c:v>3</c:v>
                </c:pt>
                <c:pt idx="3">
                  <c:v>3</c:v>
                </c:pt>
                <c:pt idx="4">
                  <c:v>3</c:v>
                </c:pt>
                <c:pt idx="5">
                  <c:v>3</c:v>
                </c:pt>
                <c:pt idx="6">
                  <c:v>3</c:v>
                </c:pt>
                <c:pt idx="7">
                  <c:v>3</c:v>
                </c:pt>
                <c:pt idx="8">
                  <c:v>3</c:v>
                </c:pt>
                <c:pt idx="9">
                  <c:v>3</c:v>
                </c:pt>
              </c:numCache>
            </c:numRef>
          </c:val>
        </c:ser>
        <c:ser>
          <c:idx val="1"/>
          <c:order val="1"/>
          <c:tx>
            <c:strRef>
              <c:f>Sheet1!$C$1</c:f>
              <c:strCache>
                <c:ptCount val="1"/>
                <c:pt idx="0">
                  <c:v>Column2</c:v>
                </c:pt>
              </c:strCache>
            </c:strRef>
          </c:tx>
          <c:spPr>
            <a:ln w="38100">
              <a:solidFill>
                <a:schemeClr val="tx1"/>
              </a:solidFill>
            </a:ln>
          </c:spPr>
          <c:marker>
            <c:symbol val="none"/>
          </c:marker>
          <c:cat>
            <c:numRef>
              <c:f>Sheet1!$A$2:$A$11</c:f>
              <c:numCache>
                <c:formatCode>General</c:formatCode>
                <c:ptCount val="10"/>
              </c:numCache>
            </c:numRef>
          </c:cat>
          <c:val>
            <c:numRef>
              <c:f>Sheet1!$C$2:$C$11</c:f>
              <c:numCache>
                <c:formatCode>General</c:formatCode>
                <c:ptCount val="10"/>
                <c:pt idx="0">
                  <c:v>-3</c:v>
                </c:pt>
                <c:pt idx="1">
                  <c:v>-3</c:v>
                </c:pt>
                <c:pt idx="2">
                  <c:v>-3</c:v>
                </c:pt>
                <c:pt idx="3">
                  <c:v>-3</c:v>
                </c:pt>
                <c:pt idx="4">
                  <c:v>-3</c:v>
                </c:pt>
                <c:pt idx="5">
                  <c:v>-3</c:v>
                </c:pt>
                <c:pt idx="6">
                  <c:v>-3</c:v>
                </c:pt>
                <c:pt idx="7">
                  <c:v>-3</c:v>
                </c:pt>
                <c:pt idx="8">
                  <c:v>-3</c:v>
                </c:pt>
                <c:pt idx="9">
                  <c:v>-3</c:v>
                </c:pt>
              </c:numCache>
            </c:numRef>
          </c:val>
        </c:ser>
        <c:ser>
          <c:idx val="2"/>
          <c:order val="2"/>
          <c:tx>
            <c:strRef>
              <c:f>Sheet1!$D$1</c:f>
              <c:strCache>
                <c:ptCount val="1"/>
                <c:pt idx="0">
                  <c:v>Column22</c:v>
                </c:pt>
              </c:strCache>
            </c:strRef>
          </c:tx>
          <c:spPr>
            <a:ln w="38100">
              <a:solidFill>
                <a:prstClr val="black"/>
              </a:solidFill>
            </a:ln>
          </c:spPr>
          <c:marker>
            <c:symbol val="none"/>
          </c:marker>
          <c:cat>
            <c:numRef>
              <c:f>Sheet1!$A$2:$A$11</c:f>
              <c:numCache>
                <c:formatCode>General</c:formatCode>
                <c:ptCount val="10"/>
              </c:numCache>
            </c:numRef>
          </c:cat>
          <c:val>
            <c:numRef>
              <c:f>Sheet1!$D$2:$D$11</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3"/>
          <c:order val="3"/>
          <c:tx>
            <c:strRef>
              <c:f>Sheet1!$E$1</c:f>
              <c:strCache>
                <c:ptCount val="1"/>
                <c:pt idx="0">
                  <c:v>Column3</c:v>
                </c:pt>
              </c:strCache>
            </c:strRef>
          </c:tx>
          <c:spPr>
            <a:ln>
              <a:solidFill>
                <a:schemeClr val="accent1">
                  <a:lumMod val="75000"/>
                </a:schemeClr>
              </a:solidFill>
            </a:ln>
          </c:spPr>
          <c:marker>
            <c:symbol val="circle"/>
            <c:size val="6"/>
            <c:spPr>
              <a:solidFill>
                <a:schemeClr val="accent1">
                  <a:lumMod val="75000"/>
                </a:schemeClr>
              </a:solidFill>
            </c:spPr>
          </c:marker>
          <c:cat>
            <c:numRef>
              <c:f>Sheet1!$A$2:$A$11</c:f>
              <c:numCache>
                <c:formatCode>General</c:formatCode>
                <c:ptCount val="10"/>
              </c:numCache>
            </c:numRef>
          </c:cat>
          <c:val>
            <c:numRef>
              <c:f>Sheet1!$E$2:$E$11</c:f>
              <c:numCache>
                <c:formatCode>General</c:formatCode>
                <c:ptCount val="10"/>
                <c:pt idx="0">
                  <c:v>-1.4259282205490114</c:v>
                </c:pt>
                <c:pt idx="1">
                  <c:v>0.7682581544402427</c:v>
                </c:pt>
                <c:pt idx="2">
                  <c:v>-2.8447864227254391</c:v>
                </c:pt>
                <c:pt idx="3">
                  <c:v>1.3650723248611079</c:v>
                </c:pt>
                <c:pt idx="4">
                  <c:v>-0.77509347237720894</c:v>
                </c:pt>
                <c:pt idx="5">
                  <c:v>3.5840316710191011</c:v>
                </c:pt>
                <c:pt idx="6">
                  <c:v>-2.4426811890256337</c:v>
                </c:pt>
                <c:pt idx="7">
                  <c:v>-0.77509347237720894</c:v>
                </c:pt>
                <c:pt idx="8">
                  <c:v>3.5840316710191011</c:v>
                </c:pt>
                <c:pt idx="9">
                  <c:v>-2.4426811890256337</c:v>
                </c:pt>
              </c:numCache>
            </c:numRef>
          </c:val>
        </c:ser>
        <c:marker val="1"/>
        <c:axId val="41317888"/>
        <c:axId val="41332736"/>
      </c:lineChart>
      <c:catAx>
        <c:axId val="41317888"/>
        <c:scaling>
          <c:orientation val="minMax"/>
        </c:scaling>
        <c:axPos val="b"/>
        <c:title>
          <c:tx>
            <c:rich>
              <a:bodyPr/>
              <a:lstStyle/>
              <a:p>
                <a:pPr>
                  <a:defRPr/>
                </a:pPr>
                <a:r>
                  <a:rPr lang="en-US" sz="1600" b="0" dirty="0" smtClean="0">
                    <a:latin typeface="Arial Narrow" pitchFamily="34" charset="0"/>
                  </a:rPr>
                  <a:t>Time</a:t>
                </a:r>
                <a:endParaRPr lang="en-US" sz="1600" b="0" dirty="0">
                  <a:latin typeface="Arial Narrow" pitchFamily="34" charset="0"/>
                </a:endParaRPr>
              </a:p>
            </c:rich>
          </c:tx>
          <c:layout/>
        </c:title>
        <c:numFmt formatCode="General" sourceLinked="1"/>
        <c:tickLblPos val="nextTo"/>
        <c:crossAx val="41332736"/>
        <c:crosses val="autoZero"/>
        <c:auto val="1"/>
        <c:lblAlgn val="ctr"/>
        <c:lblOffset val="100"/>
      </c:catAx>
      <c:valAx>
        <c:axId val="41332736"/>
        <c:scaling>
          <c:orientation val="minMax"/>
          <c:max val="4"/>
        </c:scaling>
        <c:axPos val="l"/>
        <c:majorGridlines/>
        <c:title>
          <c:tx>
            <c:rich>
              <a:bodyPr rot="-5400000" vert="horz"/>
              <a:lstStyle/>
              <a:p>
                <a:pPr>
                  <a:defRPr/>
                </a:pPr>
                <a:r>
                  <a:rPr lang="en-US" sz="1600" b="0" dirty="0" smtClean="0">
                    <a:latin typeface="Arial Narrow" pitchFamily="34" charset="0"/>
                    <a:cs typeface="Arial" pitchFamily="34" charset="0"/>
                  </a:rPr>
                  <a:t>Standardized Prescription</a:t>
                </a:r>
                <a:r>
                  <a:rPr lang="en-US" sz="1600" b="0" baseline="0" dirty="0" smtClean="0">
                    <a:latin typeface="Arial Narrow" pitchFamily="34" charset="0"/>
                    <a:cs typeface="Arial" pitchFamily="34" charset="0"/>
                  </a:rPr>
                  <a:t> </a:t>
                </a:r>
                <a:r>
                  <a:rPr lang="en-US" sz="1600" b="0" dirty="0" smtClean="0">
                    <a:latin typeface="Arial Narrow" pitchFamily="34" charset="0"/>
                    <a:cs typeface="Arial" pitchFamily="34" charset="0"/>
                  </a:rPr>
                  <a:t>Rate</a:t>
                </a:r>
                <a:endParaRPr lang="en-US" sz="1600" b="0" dirty="0">
                  <a:latin typeface="Arial Narrow" pitchFamily="34" charset="0"/>
                  <a:cs typeface="Arial" pitchFamily="34" charset="0"/>
                </a:endParaRPr>
              </a:p>
            </c:rich>
          </c:tx>
          <c:layout>
            <c:manualLayout>
              <c:xMode val="edge"/>
              <c:yMode val="edge"/>
              <c:x val="3.0555555555555582E-2"/>
              <c:y val="0.11755754764505515"/>
            </c:manualLayout>
          </c:layout>
        </c:title>
        <c:numFmt formatCode="General" sourceLinked="1"/>
        <c:tickLblPos val="nextTo"/>
        <c:txPr>
          <a:bodyPr/>
          <a:lstStyle/>
          <a:p>
            <a:pPr>
              <a:defRPr sz="1600" baseline="0">
                <a:latin typeface="Arial Narrow" pitchFamily="34" charset="0"/>
              </a:defRPr>
            </a:pPr>
            <a:endParaRPr lang="en-US"/>
          </a:p>
        </c:txPr>
        <c:crossAx val="41317888"/>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4942356262071014"/>
          <c:y val="8.4583114610673651E-2"/>
          <c:w val="0.71598524241074024"/>
          <c:h val="0.64676859142607546"/>
        </c:manualLayout>
      </c:layout>
      <c:lineChart>
        <c:grouping val="standard"/>
        <c:ser>
          <c:idx val="0"/>
          <c:order val="0"/>
          <c:tx>
            <c:strRef>
              <c:f>Sheet1!$B$1</c:f>
              <c:strCache>
                <c:ptCount val="1"/>
                <c:pt idx="0">
                  <c:v>Column1</c:v>
                </c:pt>
              </c:strCache>
            </c:strRef>
          </c:tx>
          <c:cat>
            <c:numRef>
              <c:f>Sheet1!$A$2:$A$5</c:f>
              <c:numCache>
                <c:formatCode>General</c:formatCode>
                <c:ptCount val="4"/>
              </c:numCache>
            </c:numRef>
          </c:cat>
          <c:val>
            <c:numRef>
              <c:f>Sheet1!$B$2:$B$5</c:f>
              <c:numCache>
                <c:formatCode>General</c:formatCode>
                <c:ptCount val="4"/>
              </c:numCache>
            </c:numRef>
          </c:val>
        </c:ser>
        <c:ser>
          <c:idx val="1"/>
          <c:order val="1"/>
          <c:tx>
            <c:strRef>
              <c:f>Sheet1!$C$1</c:f>
              <c:strCache>
                <c:ptCount val="1"/>
                <c:pt idx="0">
                  <c:v>Column2</c:v>
                </c:pt>
              </c:strCache>
            </c:strRef>
          </c:tx>
          <c:cat>
            <c:numRef>
              <c:f>Sheet1!$A$2:$A$5</c:f>
              <c:numCache>
                <c:formatCode>General</c:formatCode>
                <c:ptCount val="4"/>
              </c:numCache>
            </c:numRef>
          </c:cat>
          <c:val>
            <c:numRef>
              <c:f>Sheet1!$C$2:$C$5</c:f>
              <c:numCache>
                <c:formatCode>General</c:formatCode>
                <c:ptCount val="4"/>
              </c:numCache>
            </c:numRef>
          </c:val>
        </c:ser>
        <c:ser>
          <c:idx val="2"/>
          <c:order val="2"/>
          <c:tx>
            <c:strRef>
              <c:f>Sheet1!$D$1</c:f>
              <c:strCache>
                <c:ptCount val="1"/>
                <c:pt idx="0">
                  <c:v>Column3</c:v>
                </c:pt>
              </c:strCache>
            </c:strRef>
          </c:tx>
          <c:cat>
            <c:numRef>
              <c:f>Sheet1!$A$2:$A$5</c:f>
              <c:numCache>
                <c:formatCode>General</c:formatCode>
                <c:ptCount val="4"/>
              </c:numCache>
            </c:numRef>
          </c:cat>
          <c:val>
            <c:numRef>
              <c:f>Sheet1!$D$2:$D$5</c:f>
              <c:numCache>
                <c:formatCode>General</c:formatCode>
                <c:ptCount val="4"/>
              </c:numCache>
            </c:numRef>
          </c:val>
        </c:ser>
        <c:marker val="1"/>
        <c:axId val="43684224"/>
        <c:axId val="43686144"/>
      </c:lineChart>
      <c:catAx>
        <c:axId val="43684224"/>
        <c:scaling>
          <c:orientation val="minMax"/>
        </c:scaling>
        <c:axPos val="b"/>
        <c:title>
          <c:tx>
            <c:rich>
              <a:bodyPr/>
              <a:lstStyle/>
              <a:p>
                <a:pPr>
                  <a:defRPr sz="1598" b="0" i="0" u="none" strike="noStrike" baseline="0">
                    <a:solidFill>
                      <a:srgbClr val="000000"/>
                    </a:solidFill>
                    <a:latin typeface="Arial"/>
                    <a:ea typeface="Arial"/>
                    <a:cs typeface="Arial"/>
                  </a:defRPr>
                </a:pPr>
                <a:r>
                  <a:rPr lang="en-US"/>
                  <a:t>Radius</a:t>
                </a:r>
              </a:p>
            </c:rich>
          </c:tx>
          <c:layout>
            <c:manualLayout>
              <c:xMode val="edge"/>
              <c:yMode val="edge"/>
              <c:x val="0.4880917885264342"/>
              <c:y val="0.80685061426145566"/>
            </c:manualLayout>
          </c:layout>
        </c:title>
        <c:numFmt formatCode="General" sourceLinked="1"/>
        <c:tickLblPos val="nextTo"/>
        <c:crossAx val="43686144"/>
        <c:crosses val="autoZero"/>
        <c:auto val="1"/>
        <c:lblAlgn val="ctr"/>
        <c:lblOffset val="100"/>
      </c:catAx>
      <c:valAx>
        <c:axId val="43686144"/>
        <c:scaling>
          <c:orientation val="minMax"/>
          <c:max val="1"/>
        </c:scaling>
        <c:delete val="1"/>
        <c:axPos val="l"/>
        <c:majorGridlines/>
        <c:title>
          <c:tx>
            <c:rich>
              <a:bodyPr/>
              <a:lstStyle/>
              <a:p>
                <a:pPr>
                  <a:defRPr sz="1598" b="0" i="0" u="none" strike="noStrike" baseline="0">
                    <a:solidFill>
                      <a:srgbClr val="000000"/>
                    </a:solidFill>
                    <a:latin typeface="Arial"/>
                    <a:ea typeface="Arial"/>
                    <a:cs typeface="Arial"/>
                  </a:defRPr>
                </a:pPr>
                <a:r>
                  <a:rPr lang="en-US"/>
                  <a:t>Likelihood (L(Actual))</a:t>
                </a:r>
              </a:p>
            </c:rich>
          </c:tx>
          <c:layout/>
        </c:title>
        <c:numFmt formatCode="General" sourceLinked="1"/>
        <c:tickLblPos val="nextTo"/>
        <c:crossAx val="43684224"/>
        <c:crosses val="autoZero"/>
        <c:crossBetween val="between"/>
      </c:valAx>
    </c:plotArea>
    <c:plotVisOnly val="1"/>
    <c:dispBlanksAs val="gap"/>
  </c:chart>
  <c:txPr>
    <a:bodyPr/>
    <a:lstStyle/>
    <a:p>
      <a:pPr>
        <a:defRPr sz="1798"/>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4942356262071014"/>
          <c:y val="8.4583114610673651E-2"/>
          <c:w val="0.7159852424107408"/>
          <c:h val="0.64676859142607601"/>
        </c:manualLayout>
      </c:layout>
      <c:lineChart>
        <c:grouping val="standard"/>
        <c:ser>
          <c:idx val="0"/>
          <c:order val="0"/>
          <c:tx>
            <c:strRef>
              <c:f>Sheet1!$B$1</c:f>
              <c:strCache>
                <c:ptCount val="1"/>
                <c:pt idx="0">
                  <c:v>Column1</c:v>
                </c:pt>
              </c:strCache>
            </c:strRef>
          </c:tx>
          <c:cat>
            <c:numRef>
              <c:f>Sheet1!$A$2:$A$5</c:f>
              <c:numCache>
                <c:formatCode>General</c:formatCode>
                <c:ptCount val="4"/>
              </c:numCache>
            </c:numRef>
          </c:cat>
          <c:val>
            <c:numRef>
              <c:f>Sheet1!$B$2:$B$5</c:f>
              <c:numCache>
                <c:formatCode>General</c:formatCode>
                <c:ptCount val="4"/>
              </c:numCache>
            </c:numRef>
          </c:val>
        </c:ser>
        <c:ser>
          <c:idx val="1"/>
          <c:order val="1"/>
          <c:tx>
            <c:strRef>
              <c:f>Sheet1!$C$1</c:f>
              <c:strCache>
                <c:ptCount val="1"/>
                <c:pt idx="0">
                  <c:v>Column2</c:v>
                </c:pt>
              </c:strCache>
            </c:strRef>
          </c:tx>
          <c:cat>
            <c:numRef>
              <c:f>Sheet1!$A$2:$A$5</c:f>
              <c:numCache>
                <c:formatCode>General</c:formatCode>
                <c:ptCount val="4"/>
              </c:numCache>
            </c:numRef>
          </c:cat>
          <c:val>
            <c:numRef>
              <c:f>Sheet1!$C$2:$C$5</c:f>
              <c:numCache>
                <c:formatCode>General</c:formatCode>
                <c:ptCount val="4"/>
              </c:numCache>
            </c:numRef>
          </c:val>
        </c:ser>
        <c:ser>
          <c:idx val="2"/>
          <c:order val="2"/>
          <c:tx>
            <c:strRef>
              <c:f>Sheet1!$D$1</c:f>
              <c:strCache>
                <c:ptCount val="1"/>
                <c:pt idx="0">
                  <c:v>Column3</c:v>
                </c:pt>
              </c:strCache>
            </c:strRef>
          </c:tx>
          <c:cat>
            <c:numRef>
              <c:f>Sheet1!$A$2:$A$5</c:f>
              <c:numCache>
                <c:formatCode>General</c:formatCode>
                <c:ptCount val="4"/>
              </c:numCache>
            </c:numRef>
          </c:cat>
          <c:val>
            <c:numRef>
              <c:f>Sheet1!$D$2:$D$5</c:f>
              <c:numCache>
                <c:formatCode>General</c:formatCode>
                <c:ptCount val="4"/>
              </c:numCache>
            </c:numRef>
          </c:val>
        </c:ser>
        <c:marker val="1"/>
        <c:axId val="53322496"/>
        <c:axId val="53324416"/>
      </c:lineChart>
      <c:catAx>
        <c:axId val="53322496"/>
        <c:scaling>
          <c:orientation val="minMax"/>
        </c:scaling>
        <c:axPos val="b"/>
        <c:title>
          <c:tx>
            <c:rich>
              <a:bodyPr/>
              <a:lstStyle/>
              <a:p>
                <a:pPr>
                  <a:defRPr sz="1598" b="0" i="0" u="none" strike="noStrike" baseline="0">
                    <a:solidFill>
                      <a:srgbClr val="000000"/>
                    </a:solidFill>
                    <a:latin typeface="Arial"/>
                    <a:ea typeface="Arial"/>
                    <a:cs typeface="Arial"/>
                  </a:defRPr>
                </a:pPr>
                <a:r>
                  <a:rPr lang="en-US"/>
                  <a:t>Radius</a:t>
                </a:r>
              </a:p>
            </c:rich>
          </c:tx>
          <c:layout>
            <c:manualLayout>
              <c:xMode val="edge"/>
              <c:yMode val="edge"/>
              <c:x val="0.4880917885264342"/>
              <c:y val="0.8068506142614561"/>
            </c:manualLayout>
          </c:layout>
        </c:title>
        <c:numFmt formatCode="General" sourceLinked="1"/>
        <c:tickLblPos val="nextTo"/>
        <c:crossAx val="53324416"/>
        <c:crosses val="autoZero"/>
        <c:auto val="1"/>
        <c:lblAlgn val="ctr"/>
        <c:lblOffset val="100"/>
      </c:catAx>
      <c:valAx>
        <c:axId val="53324416"/>
        <c:scaling>
          <c:orientation val="minMax"/>
          <c:max val="1"/>
        </c:scaling>
        <c:delete val="1"/>
        <c:axPos val="l"/>
        <c:majorGridlines/>
        <c:title>
          <c:tx>
            <c:rich>
              <a:bodyPr/>
              <a:lstStyle/>
              <a:p>
                <a:pPr>
                  <a:defRPr sz="1598" b="0" i="0" u="none" strike="noStrike" baseline="0">
                    <a:solidFill>
                      <a:srgbClr val="000000"/>
                    </a:solidFill>
                    <a:latin typeface="Arial"/>
                    <a:ea typeface="Arial"/>
                    <a:cs typeface="Arial"/>
                  </a:defRPr>
                </a:pPr>
                <a:r>
                  <a:rPr lang="en-US"/>
                  <a:t>Likelihood (L(Actual))</a:t>
                </a:r>
              </a:p>
            </c:rich>
          </c:tx>
          <c:layout/>
        </c:title>
        <c:numFmt formatCode="General" sourceLinked="1"/>
        <c:tickLblPos val="nextTo"/>
        <c:crossAx val="53322496"/>
        <c:crosses val="autoZero"/>
        <c:crossBetween val="between"/>
      </c:valAx>
    </c:plotArea>
    <c:plotVisOnly val="1"/>
    <c:dispBlanksAs val="gap"/>
  </c:chart>
  <c:txPr>
    <a:bodyPr/>
    <a:lstStyle/>
    <a:p>
      <a:pPr>
        <a:defRPr sz="1798"/>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1BCA49-BBD1-4E0E-AAAD-C8F38216A6FB}" type="datetimeFigureOut">
              <a:rPr lang="en-US" smtClean="0"/>
              <a:pPr/>
              <a:t>4/14/2008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A70CC3-5FB8-4A81-98DE-6881907DC7C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6E22EF8-68C7-4B2D-ACBB-BD86C29280D8}" type="datetimeFigureOut">
              <a:rPr lang="en-US"/>
              <a:pPr>
                <a:defRPr/>
              </a:pPr>
              <a:t>4/14/2008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C61ECBD-B060-4B6F-BE6C-7A25B13966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98F199-5C98-4F19-AA78-C410AA77833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AAA96-37F8-480C-BE4C-B7FDDB3395ED}"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AAA96-37F8-480C-BE4C-B7FDDB3395ED}"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ED0A67-8057-4A69-9A7B-1B9BE4D7F395}"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FDA1223-CD69-4EA5-9843-46124B74539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F3DADC7-A82F-4A3D-8B63-1F3FD32D2B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49D53-8C17-42A4-8A40-8E643A619639}"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863598-7C42-4E8A-9153-1F8EB5A8FF74}"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26A0DA-F553-4D09-BCA2-00B7135E9C09}"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61ECBD-B060-4B6F-BE6C-7A25B13966E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83F1262F-DA09-4575-896E-49215EBA7241}" type="datetimeFigureOut">
              <a:rPr lang="en-US"/>
              <a:pPr>
                <a:defRPr/>
              </a:pPr>
              <a:t>4/14/2008</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FA9C7612-B2D5-4072-8C06-1CF70352506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50B1F-DE9B-460A-8B0B-3FDBE4C34059}" type="datetimeFigureOut">
              <a:rPr lang="en-US"/>
              <a:pPr>
                <a:defRPr/>
              </a:pPr>
              <a:t>4/14/2008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175504-38B6-4C13-A820-52699C104C6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DA6F8BF-126B-4BCF-978C-2B967CDA02B8}"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7A0573F7-72D6-4452-B873-915E3AE89CCD}" type="datetimeFigureOut">
              <a:rPr lang="en-US"/>
              <a:pPr>
                <a:defRPr/>
              </a:pPr>
              <a:t>4/14/2008</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4971F3-87F4-441D-AF02-43986881D7E9}" type="datetimeFigureOut">
              <a:rPr lang="en-US"/>
              <a:pPr>
                <a:defRPr/>
              </a:pPr>
              <a:t>4/14/2008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FA796E9-95A8-419C-94DD-9209A072BDA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E62D8B7C-A0B7-4995-A2C4-0753436D87D2}" type="datetimeFigureOut">
              <a:rPr lang="en-US"/>
              <a:pPr>
                <a:defRPr/>
              </a:pPr>
              <a:t>4/14/2008</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D3A4C9EB-8B10-43CE-8BD8-E24E8202DCF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DFC2E57-813B-468B-B729-F7244B4C6BB8}" type="datetimeFigureOut">
              <a:rPr lang="en-US"/>
              <a:pPr>
                <a:defRPr/>
              </a:pPr>
              <a:t>4/14/2008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BE7D456-DA9F-466D-90E3-8AA10978828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F7220E1-75AF-41C5-8D19-551A4E54F2B6}" type="datetimeFigureOut">
              <a:rPr lang="en-US"/>
              <a:pPr>
                <a:defRPr/>
              </a:pPr>
              <a:t>4/14/2008</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6516726C-1AFB-4B82-B6B3-001096C2909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1B7A5D3-9AA2-4139-91FB-2621986D20A0}" type="datetimeFigureOut">
              <a:rPr lang="en-US"/>
              <a:pPr>
                <a:defRPr/>
              </a:pPr>
              <a:t>4/14/2008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BC63B9E3-6624-4AF7-A8D5-674297CBD2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BE28B1D4-3BF9-4E09-9758-46F3E05FB4D5}" type="datetimeFigureOut">
              <a:rPr lang="en-US"/>
              <a:pPr>
                <a:defRPr/>
              </a:pPr>
              <a:t>4/14/2008</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D1DCEE27-E10F-4722-965A-408A153E35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A5CF1356-2A6E-4D0D-B00A-BD69ECD341A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73D7FCC7-6781-4351-8317-DD97379D1EA0}" type="datetimeFigureOut">
              <a:rPr lang="en-US"/>
              <a:pPr>
                <a:defRPr/>
              </a:pPr>
              <a:t>4/14/2008</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03E7033-CE77-471D-A1CC-86345D0AC01A}"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B0CF8D0-B367-48EE-8D46-DF3AADCD6C17}" type="datetimeFigureOut">
              <a:rPr lang="en-US"/>
              <a:pPr>
                <a:defRPr/>
              </a:pPr>
              <a:t>4/14/2008</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B6007067-9ADC-435A-BDA4-F303FC46E7E6}" type="datetimeFigureOut">
              <a:rPr lang="en-US"/>
              <a:pPr>
                <a:defRPr/>
              </a:pPr>
              <a:t>4/14/2008</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137095B7-DA72-4AB0-AFE1-AB928ADCB134}"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xStyles>
    <p:titleStyle>
      <a:lvl1pPr algn="ctr" rtl="0" fontAlgn="base">
        <a:spcBef>
          <a:spcPct val="0"/>
        </a:spcBef>
        <a:spcAft>
          <a:spcPct val="0"/>
        </a:spcAft>
        <a:defRPr sz="3300" kern="1200">
          <a:solidFill>
            <a:srgbClr val="8E7C5C"/>
          </a:solidFill>
          <a:latin typeface="+mj-lt"/>
          <a:ea typeface="+mj-ea"/>
          <a:cs typeface="+mj-cs"/>
        </a:defRPr>
      </a:lvl1pPr>
      <a:lvl2pPr algn="ctr" rtl="0" fontAlgn="base">
        <a:spcBef>
          <a:spcPct val="0"/>
        </a:spcBef>
        <a:spcAft>
          <a:spcPct val="0"/>
        </a:spcAft>
        <a:defRPr sz="3300">
          <a:solidFill>
            <a:srgbClr val="8E7C5C"/>
          </a:solidFill>
          <a:latin typeface="Georgia" pitchFamily="18" charset="0"/>
        </a:defRPr>
      </a:lvl2pPr>
      <a:lvl3pPr algn="ctr" rtl="0" fontAlgn="base">
        <a:spcBef>
          <a:spcPct val="0"/>
        </a:spcBef>
        <a:spcAft>
          <a:spcPct val="0"/>
        </a:spcAft>
        <a:defRPr sz="3300">
          <a:solidFill>
            <a:srgbClr val="8E7C5C"/>
          </a:solidFill>
          <a:latin typeface="Georgia" pitchFamily="18" charset="0"/>
        </a:defRPr>
      </a:lvl3pPr>
      <a:lvl4pPr algn="ctr" rtl="0" fontAlgn="base">
        <a:spcBef>
          <a:spcPct val="0"/>
        </a:spcBef>
        <a:spcAft>
          <a:spcPct val="0"/>
        </a:spcAft>
        <a:defRPr sz="3300">
          <a:solidFill>
            <a:srgbClr val="8E7C5C"/>
          </a:solidFill>
          <a:latin typeface="Georgia" pitchFamily="18" charset="0"/>
        </a:defRPr>
      </a:lvl4pPr>
      <a:lvl5pPr algn="ctr" rtl="0" fontAlgn="base">
        <a:spcBef>
          <a:spcPct val="0"/>
        </a:spcBef>
        <a:spcAft>
          <a:spcPct val="0"/>
        </a:spcAft>
        <a:defRPr sz="3300">
          <a:solidFill>
            <a:srgbClr val="8E7C5C"/>
          </a:solidFill>
          <a:latin typeface="Georgia" pitchFamily="18" charset="0"/>
        </a:defRPr>
      </a:lvl5pPr>
      <a:lvl6pPr marL="457200" algn="ctr" rtl="0" fontAlgn="base">
        <a:spcBef>
          <a:spcPct val="0"/>
        </a:spcBef>
        <a:spcAft>
          <a:spcPct val="0"/>
        </a:spcAft>
        <a:defRPr sz="3300">
          <a:solidFill>
            <a:srgbClr val="8E7C5C"/>
          </a:solidFill>
          <a:latin typeface="Georgia" pitchFamily="18" charset="0"/>
        </a:defRPr>
      </a:lvl6pPr>
      <a:lvl7pPr marL="914400" algn="ctr" rtl="0" fontAlgn="base">
        <a:spcBef>
          <a:spcPct val="0"/>
        </a:spcBef>
        <a:spcAft>
          <a:spcPct val="0"/>
        </a:spcAft>
        <a:defRPr sz="3300">
          <a:solidFill>
            <a:srgbClr val="8E7C5C"/>
          </a:solidFill>
          <a:latin typeface="Georgia" pitchFamily="18" charset="0"/>
        </a:defRPr>
      </a:lvl7pPr>
      <a:lvl8pPr marL="1371600" algn="ctr" rtl="0" fontAlgn="base">
        <a:spcBef>
          <a:spcPct val="0"/>
        </a:spcBef>
        <a:spcAft>
          <a:spcPct val="0"/>
        </a:spcAft>
        <a:defRPr sz="3300">
          <a:solidFill>
            <a:srgbClr val="8E7C5C"/>
          </a:solidFill>
          <a:latin typeface="Georgia" pitchFamily="18" charset="0"/>
        </a:defRPr>
      </a:lvl8pPr>
      <a:lvl9pPr marL="1828800" algn="ctr" rtl="0" fontAlgn="base">
        <a:spcBef>
          <a:spcPct val="0"/>
        </a:spcBef>
        <a:spcAft>
          <a:spcPct val="0"/>
        </a:spcAft>
        <a:defRPr sz="3300">
          <a:solidFill>
            <a:srgbClr val="8E7C5C"/>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A28E6A"/>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956251"/>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91848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file:///C:\Users\J.%20Eickhoff\Documents\Capstone\Prescription%20Drug%20Video%20Final.mpg"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667000"/>
            <a:ext cx="8686800" cy="1066800"/>
          </a:xfrm>
        </p:spPr>
        <p:txBody>
          <a:bodyPr>
            <a:normAutofit/>
          </a:bodyPr>
          <a:lstStyle/>
          <a:p>
            <a:pPr fontAlgn="auto">
              <a:spcAft>
                <a:spcPts val="0"/>
              </a:spcAft>
              <a:buFont typeface="Wingdings 2"/>
              <a:buNone/>
              <a:defRPr/>
            </a:pPr>
            <a:endParaRPr lang="en-US" dirty="0" smtClean="0"/>
          </a:p>
          <a:p>
            <a:pPr fontAlgn="auto">
              <a:spcAft>
                <a:spcPts val="0"/>
              </a:spcAft>
              <a:buFont typeface="Wingdings 2"/>
              <a:buNone/>
              <a:defRPr/>
            </a:pPr>
            <a:r>
              <a:rPr lang="en-US" u="sng" dirty="0" smtClean="0">
                <a:latin typeface="Arial" pitchFamily="34" charset="0"/>
                <a:cs typeface="Arial" pitchFamily="34" charset="0"/>
              </a:rPr>
              <a:t>Sponsor</a:t>
            </a:r>
          </a:p>
          <a:p>
            <a:pPr fontAlgn="auto">
              <a:spcAft>
                <a:spcPts val="0"/>
              </a:spcAft>
              <a:buFont typeface="Wingdings 2"/>
              <a:buNone/>
              <a:defRPr/>
            </a:pPr>
            <a:r>
              <a:rPr lang="en-US" dirty="0" smtClean="0">
                <a:latin typeface="Arial" pitchFamily="34" charset="0"/>
                <a:cs typeface="Arial" pitchFamily="34" charset="0"/>
              </a:rPr>
              <a:t>James C. </a:t>
            </a:r>
            <a:r>
              <a:rPr lang="en-US" dirty="0" err="1" smtClean="0">
                <a:latin typeface="Arial" pitchFamily="34" charset="0"/>
                <a:cs typeface="Arial" pitchFamily="34" charset="0"/>
              </a:rPr>
              <a:t>Benneyan</a:t>
            </a:r>
            <a:endParaRPr lang="en-US" dirty="0">
              <a:latin typeface="Arial" pitchFamily="34" charset="0"/>
              <a:cs typeface="Arial" pitchFamily="34" charset="0"/>
            </a:endParaRPr>
          </a:p>
        </p:txBody>
      </p:sp>
      <p:sp>
        <p:nvSpPr>
          <p:cNvPr id="2" name="Title 1"/>
          <p:cNvSpPr>
            <a:spLocks noGrp="1"/>
          </p:cNvSpPr>
          <p:nvPr>
            <p:ph type="ctrTitle"/>
          </p:nvPr>
        </p:nvSpPr>
        <p:spPr>
          <a:xfrm>
            <a:off x="722313" y="228600"/>
            <a:ext cx="7812087" cy="1828800"/>
          </a:xfrm>
        </p:spPr>
        <p:txBody>
          <a:bodyPr>
            <a:normAutofit/>
          </a:bodyPr>
          <a:lstStyle/>
          <a:p>
            <a:pPr fontAlgn="auto">
              <a:spcAft>
                <a:spcPts val="0"/>
              </a:spcAft>
              <a:defRPr/>
            </a:pPr>
            <a:r>
              <a:rPr lang="en-US" sz="3200" dirty="0" smtClean="0">
                <a:solidFill>
                  <a:schemeClr val="accent5"/>
                </a:solidFill>
                <a:effectLst>
                  <a:outerShdw blurRad="38100" dist="38100" dir="2700000" algn="tl">
                    <a:srgbClr val="000000">
                      <a:alpha val="43137"/>
                    </a:srgbClr>
                  </a:outerShdw>
                </a:effectLst>
                <a:latin typeface="Arial Black" pitchFamily="34" charset="0"/>
              </a:rPr>
              <a:t>DEVELOPMENT OF A PRESCRIPTION DRUG SURVEILLANCE SYSTEM</a:t>
            </a:r>
            <a:endParaRPr lang="en-US" sz="3200" dirty="0">
              <a:solidFill>
                <a:schemeClr val="accent5"/>
              </a:solidFill>
              <a:effectLst>
                <a:outerShdw blurRad="38100" dist="38100" dir="2700000" algn="tl">
                  <a:srgbClr val="000000">
                    <a:alpha val="43137"/>
                  </a:srgbClr>
                </a:outerShdw>
              </a:effectLst>
              <a:latin typeface="Arial Black" pitchFamily="34" charset="0"/>
            </a:endParaRPr>
          </a:p>
        </p:txBody>
      </p:sp>
      <p:sp>
        <p:nvSpPr>
          <p:cNvPr id="5" name="Subtitle 2"/>
          <p:cNvSpPr txBox="1">
            <a:spLocks/>
          </p:cNvSpPr>
          <p:nvPr/>
        </p:nvSpPr>
        <p:spPr>
          <a:xfrm>
            <a:off x="228600" y="4141788"/>
            <a:ext cx="8610600" cy="354012"/>
          </a:xfrm>
          <a:prstGeom prst="rect">
            <a:avLst/>
          </a:prstGeom>
        </p:spPr>
        <p:txBody>
          <a:bodyPr lIns="182880" tIns="0">
            <a:normAutofit/>
          </a:bodyPr>
          <a:lstStyle/>
          <a:p>
            <a:pPr marL="36576" algn="ctr" fontAlgn="auto">
              <a:spcBef>
                <a:spcPts val="0"/>
              </a:spcBef>
              <a:spcAft>
                <a:spcPts val="0"/>
              </a:spcAft>
              <a:buClr>
                <a:schemeClr val="accent1"/>
              </a:buClr>
              <a:buSzPct val="80000"/>
              <a:buFont typeface="Wingdings 2"/>
              <a:buNone/>
              <a:defRPr/>
            </a:pPr>
            <a:r>
              <a:rPr lang="en-US" sz="2000" u="sng" dirty="0">
                <a:solidFill>
                  <a:schemeClr val="bg2">
                    <a:shade val="25000"/>
                  </a:schemeClr>
                </a:solidFill>
                <a:latin typeface="Arial" pitchFamily="34" charset="0"/>
                <a:cs typeface="Arial" pitchFamily="34" charset="0"/>
              </a:rPr>
              <a:t>TEAM MEMBERS</a:t>
            </a:r>
          </a:p>
          <a:p>
            <a:pPr marL="36576" algn="ctr" fontAlgn="auto">
              <a:spcBef>
                <a:spcPts val="0"/>
              </a:spcBef>
              <a:spcAft>
                <a:spcPts val="0"/>
              </a:spcAft>
              <a:buClr>
                <a:schemeClr val="accent1"/>
              </a:buClr>
              <a:buSzPct val="80000"/>
              <a:buFont typeface="Wingdings 2"/>
              <a:buNone/>
              <a:defRPr/>
            </a:pPr>
            <a:endParaRPr lang="en-US" sz="2000" dirty="0">
              <a:solidFill>
                <a:schemeClr val="bg2">
                  <a:shade val="25000"/>
                </a:schemeClr>
              </a:solidFill>
              <a:latin typeface="+mn-lt"/>
            </a:endParaRPr>
          </a:p>
          <a:p>
            <a:pPr marL="36576" algn="ctr" fontAlgn="auto">
              <a:spcBef>
                <a:spcPts val="0"/>
              </a:spcBef>
              <a:spcAft>
                <a:spcPts val="0"/>
              </a:spcAft>
              <a:buClr>
                <a:schemeClr val="accent1"/>
              </a:buClr>
              <a:buSzPct val="80000"/>
              <a:buFont typeface="Wingdings 2"/>
              <a:buNone/>
              <a:defRPr/>
            </a:pPr>
            <a:endParaRPr lang="en-US" sz="2000" dirty="0">
              <a:solidFill>
                <a:schemeClr val="bg2">
                  <a:shade val="25000"/>
                </a:schemeClr>
              </a:solidFill>
              <a:latin typeface="+mn-lt"/>
            </a:endParaRPr>
          </a:p>
        </p:txBody>
      </p:sp>
      <p:sp>
        <p:nvSpPr>
          <p:cNvPr id="6" name="Subtitle 2"/>
          <p:cNvSpPr txBox="1">
            <a:spLocks/>
          </p:cNvSpPr>
          <p:nvPr/>
        </p:nvSpPr>
        <p:spPr>
          <a:xfrm>
            <a:off x="4953000" y="4572000"/>
            <a:ext cx="3200400" cy="990600"/>
          </a:xfrm>
          <a:prstGeom prst="rect">
            <a:avLst/>
          </a:prstGeom>
        </p:spPr>
        <p:txBody>
          <a:bodyPr lIns="182880" tIns="0">
            <a:normAutofit/>
          </a:bodyPr>
          <a:lstStyle/>
          <a:p>
            <a:pPr marL="36576" fontAlgn="auto">
              <a:spcBef>
                <a:spcPts val="0"/>
              </a:spcBef>
              <a:spcAft>
                <a:spcPts val="0"/>
              </a:spcAft>
              <a:buClr>
                <a:schemeClr val="accent1"/>
              </a:buClr>
              <a:buSzPct val="80000"/>
              <a:buFont typeface="Wingdings 2"/>
              <a:buNone/>
              <a:defRPr/>
            </a:pPr>
            <a:r>
              <a:rPr lang="en-US" sz="2000" dirty="0">
                <a:solidFill>
                  <a:schemeClr val="bg2">
                    <a:shade val="25000"/>
                  </a:schemeClr>
                </a:solidFill>
                <a:latin typeface="Arial" pitchFamily="34" charset="0"/>
                <a:cs typeface="Arial" pitchFamily="34" charset="0"/>
              </a:rPr>
              <a:t>Jeffrey Mason</a:t>
            </a:r>
          </a:p>
          <a:p>
            <a:pPr marL="36576" fontAlgn="auto">
              <a:spcBef>
                <a:spcPts val="0"/>
              </a:spcBef>
              <a:spcAft>
                <a:spcPts val="0"/>
              </a:spcAft>
              <a:buClr>
                <a:schemeClr val="accent1"/>
              </a:buClr>
              <a:buSzPct val="80000"/>
              <a:buFont typeface="Wingdings 2"/>
              <a:buNone/>
              <a:defRPr/>
            </a:pPr>
            <a:r>
              <a:rPr lang="en-US" sz="2000" dirty="0">
                <a:solidFill>
                  <a:schemeClr val="bg2">
                    <a:shade val="25000"/>
                  </a:schemeClr>
                </a:solidFill>
                <a:latin typeface="Arial" pitchFamily="34" charset="0"/>
                <a:cs typeface="Arial" pitchFamily="34" charset="0"/>
              </a:rPr>
              <a:t>Dan </a:t>
            </a:r>
            <a:r>
              <a:rPr lang="en-US" sz="2000" dirty="0" err="1">
                <a:solidFill>
                  <a:schemeClr val="bg2">
                    <a:shade val="25000"/>
                  </a:schemeClr>
                </a:solidFill>
                <a:latin typeface="Arial" pitchFamily="34" charset="0"/>
                <a:cs typeface="Arial" pitchFamily="34" charset="0"/>
              </a:rPr>
              <a:t>Mitus</a:t>
            </a:r>
            <a:endParaRPr lang="en-US" sz="2000" dirty="0">
              <a:solidFill>
                <a:schemeClr val="bg2">
                  <a:shade val="25000"/>
                </a:schemeClr>
              </a:solidFill>
              <a:latin typeface="Arial" pitchFamily="34" charset="0"/>
              <a:cs typeface="Arial" pitchFamily="34" charset="0"/>
            </a:endParaRPr>
          </a:p>
          <a:p>
            <a:pPr marL="36576" algn="ctr" fontAlgn="auto">
              <a:spcBef>
                <a:spcPts val="0"/>
              </a:spcBef>
              <a:spcAft>
                <a:spcPts val="0"/>
              </a:spcAft>
              <a:buClr>
                <a:schemeClr val="accent1"/>
              </a:buClr>
              <a:buSzPct val="80000"/>
              <a:buFont typeface="Wingdings 2"/>
              <a:buNone/>
              <a:defRPr/>
            </a:pPr>
            <a:endParaRPr lang="en-US" sz="2000" dirty="0">
              <a:solidFill>
                <a:schemeClr val="bg2">
                  <a:shade val="25000"/>
                </a:schemeClr>
              </a:solidFill>
              <a:latin typeface="+mn-lt"/>
            </a:endParaRPr>
          </a:p>
        </p:txBody>
      </p:sp>
      <p:sp>
        <p:nvSpPr>
          <p:cNvPr id="7" name="Subtitle 2"/>
          <p:cNvSpPr txBox="1">
            <a:spLocks/>
          </p:cNvSpPr>
          <p:nvPr/>
        </p:nvSpPr>
        <p:spPr>
          <a:xfrm>
            <a:off x="2438400" y="4572000"/>
            <a:ext cx="3048000" cy="887413"/>
          </a:xfrm>
          <a:prstGeom prst="rect">
            <a:avLst/>
          </a:prstGeom>
        </p:spPr>
        <p:txBody>
          <a:bodyPr lIns="182880" tIns="0">
            <a:normAutofit/>
          </a:bodyPr>
          <a:lstStyle/>
          <a:p>
            <a:pPr marL="36576" fontAlgn="auto">
              <a:spcBef>
                <a:spcPts val="0"/>
              </a:spcBef>
              <a:spcAft>
                <a:spcPts val="0"/>
              </a:spcAft>
              <a:buClr>
                <a:schemeClr val="accent1"/>
              </a:buClr>
              <a:buSzPct val="80000"/>
              <a:buFont typeface="Wingdings 2"/>
              <a:buNone/>
              <a:defRPr/>
            </a:pPr>
            <a:r>
              <a:rPr lang="en-US" sz="2000" dirty="0">
                <a:solidFill>
                  <a:schemeClr val="bg2">
                    <a:shade val="25000"/>
                  </a:schemeClr>
                </a:solidFill>
                <a:latin typeface="Arial" pitchFamily="34" charset="0"/>
                <a:cs typeface="Arial" pitchFamily="34" charset="0"/>
              </a:rPr>
              <a:t>Jenna Eickhoff</a:t>
            </a:r>
          </a:p>
          <a:p>
            <a:pPr marL="36576" fontAlgn="auto">
              <a:spcBef>
                <a:spcPts val="0"/>
              </a:spcBef>
              <a:spcAft>
                <a:spcPts val="0"/>
              </a:spcAft>
              <a:buClr>
                <a:schemeClr val="accent1"/>
              </a:buClr>
              <a:buSzPct val="80000"/>
              <a:buFont typeface="Wingdings 2"/>
              <a:buNone/>
              <a:defRPr/>
            </a:pPr>
            <a:r>
              <a:rPr lang="en-US" sz="2000" dirty="0">
                <a:solidFill>
                  <a:schemeClr val="bg2">
                    <a:shade val="25000"/>
                  </a:schemeClr>
                </a:solidFill>
                <a:latin typeface="Arial" pitchFamily="34" charset="0"/>
                <a:cs typeface="Arial" pitchFamily="34" charset="0"/>
              </a:rPr>
              <a:t>Benjamin Harris</a:t>
            </a:r>
          </a:p>
          <a:p>
            <a:pPr marL="36576" algn="ctr" fontAlgn="auto">
              <a:spcBef>
                <a:spcPts val="0"/>
              </a:spcBef>
              <a:spcAft>
                <a:spcPts val="0"/>
              </a:spcAft>
              <a:buClr>
                <a:schemeClr val="accent1"/>
              </a:buClr>
              <a:buSzPct val="80000"/>
              <a:buFont typeface="Wingdings 2"/>
              <a:buNone/>
              <a:defRPr/>
            </a:pPr>
            <a:endParaRPr lang="en-US" sz="2000" dirty="0">
              <a:solidFill>
                <a:schemeClr val="bg2">
                  <a:shade val="2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2286000"/>
            <a:ext cx="8839200" cy="4114800"/>
          </a:xfrm>
          <a:prstGeom prst="rect">
            <a:avLst/>
          </a:prstGeom>
          <a:solidFill>
            <a:schemeClr val="accent3">
              <a:lumMod val="20000"/>
              <a:lumOff val="80000"/>
            </a:schemeClr>
          </a:solidFill>
          <a:ln>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idx="1"/>
          </p:nvPr>
        </p:nvSpPr>
        <p:spPr>
          <a:xfrm>
            <a:off x="152400" y="1553026"/>
            <a:ext cx="8839200" cy="732974"/>
          </a:xfrm>
        </p:spPr>
        <p:txBody>
          <a:bodyPr/>
          <a:lstStyle/>
          <a:p>
            <a:pPr marL="0" algn="ctr">
              <a:spcBef>
                <a:spcPts val="0"/>
              </a:spcBef>
              <a:buNone/>
            </a:pPr>
            <a:r>
              <a:rPr smtClean="0">
                <a:latin typeface="Arial" pitchFamily="34" charset="0"/>
                <a:cs typeface="Arial" pitchFamily="34" charset="0"/>
              </a:rPr>
              <a:t>Used Statistical Process Control (SPC) charts to monitor the different data types and to detect when the rate is changing</a:t>
            </a:r>
            <a:endParaRPr lang="en-US" dirty="0">
              <a:latin typeface="Arial" pitchFamily="34" charset="0"/>
              <a:cs typeface="Arial" pitchFamily="34" charset="0"/>
            </a:endParaRPr>
          </a:p>
        </p:txBody>
      </p:sp>
      <p:graphicFrame>
        <p:nvGraphicFramePr>
          <p:cNvPr id="9" name="Content Placeholder 8"/>
          <p:cNvGraphicFramePr>
            <a:graphicFrameLocks noGrp="1"/>
          </p:cNvGraphicFramePr>
          <p:nvPr>
            <p:ph sz="quarter" idx="2"/>
          </p:nvPr>
        </p:nvGraphicFramePr>
        <p:xfrm>
          <a:off x="3733800" y="3200400"/>
          <a:ext cx="3962400" cy="27326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latin typeface="Arial Black" pitchFamily="34" charset="0"/>
              </a:rPr>
              <a:t>Temporal Analysis</a:t>
            </a:r>
            <a:endParaRPr lang="en-US" dirty="0">
              <a:latin typeface="Arial Black" pitchFamily="34" charset="0"/>
            </a:endParaRPr>
          </a:p>
        </p:txBody>
      </p:sp>
      <p:sp>
        <p:nvSpPr>
          <p:cNvPr id="16" name="TextBox 15"/>
          <p:cNvSpPr txBox="1"/>
          <p:nvPr/>
        </p:nvSpPr>
        <p:spPr>
          <a:xfrm>
            <a:off x="7543800" y="3352800"/>
            <a:ext cx="1524000" cy="523220"/>
          </a:xfrm>
          <a:prstGeom prst="rect">
            <a:avLst/>
          </a:prstGeom>
          <a:noFill/>
        </p:spPr>
        <p:txBody>
          <a:bodyPr wrap="square" rtlCol="0">
            <a:spAutoFit/>
          </a:bodyPr>
          <a:lstStyle/>
          <a:p>
            <a:r>
              <a:rPr lang="en-US" sz="1400" dirty="0" smtClean="0"/>
              <a:t>Upper Control Limit (UCL)</a:t>
            </a:r>
            <a:endParaRPr lang="en-US" sz="1400" dirty="0"/>
          </a:p>
        </p:txBody>
      </p:sp>
      <p:sp>
        <p:nvSpPr>
          <p:cNvPr id="17" name="TextBox 16"/>
          <p:cNvSpPr txBox="1"/>
          <p:nvPr/>
        </p:nvSpPr>
        <p:spPr>
          <a:xfrm>
            <a:off x="7543800" y="5029200"/>
            <a:ext cx="1524000" cy="523220"/>
          </a:xfrm>
          <a:prstGeom prst="rect">
            <a:avLst/>
          </a:prstGeom>
          <a:noFill/>
        </p:spPr>
        <p:txBody>
          <a:bodyPr wrap="square" rtlCol="0">
            <a:spAutoFit/>
          </a:bodyPr>
          <a:lstStyle/>
          <a:p>
            <a:r>
              <a:rPr lang="en-US" sz="1400" dirty="0" smtClean="0"/>
              <a:t>Lower Control Limit (LCL)</a:t>
            </a:r>
            <a:endParaRPr lang="en-US" sz="1400" dirty="0"/>
          </a:p>
        </p:txBody>
      </p:sp>
      <p:sp>
        <p:nvSpPr>
          <p:cNvPr id="18" name="TextBox 17"/>
          <p:cNvSpPr txBox="1"/>
          <p:nvPr/>
        </p:nvSpPr>
        <p:spPr>
          <a:xfrm>
            <a:off x="7543800" y="4267200"/>
            <a:ext cx="1524000" cy="307777"/>
          </a:xfrm>
          <a:prstGeom prst="rect">
            <a:avLst/>
          </a:prstGeom>
          <a:noFill/>
        </p:spPr>
        <p:txBody>
          <a:bodyPr wrap="square" rtlCol="0">
            <a:spAutoFit/>
          </a:bodyPr>
          <a:lstStyle/>
          <a:p>
            <a:r>
              <a:rPr lang="en-US" sz="1400" dirty="0" smtClean="0"/>
              <a:t>Center Line (CL)</a:t>
            </a:r>
            <a:endParaRPr lang="en-US" sz="1400" dirty="0"/>
          </a:p>
        </p:txBody>
      </p:sp>
      <p:sp>
        <p:nvSpPr>
          <p:cNvPr id="19" name="Oval 18"/>
          <p:cNvSpPr/>
          <p:nvPr/>
        </p:nvSpPr>
        <p:spPr>
          <a:xfrm>
            <a:off x="6858000" y="3276600"/>
            <a:ext cx="481263" cy="42895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19800" y="3276600"/>
            <a:ext cx="481263" cy="42895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91000" y="2667000"/>
            <a:ext cx="48006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Out-of-control points signal possible drug abuse</a:t>
            </a:r>
            <a:endParaRPr lang="en-US" sz="1600" dirty="0">
              <a:latin typeface="Arial" pitchFamily="34" charset="0"/>
              <a:cs typeface="Arial" pitchFamily="34" charset="0"/>
            </a:endParaRPr>
          </a:p>
        </p:txBody>
      </p:sp>
      <p:cxnSp>
        <p:nvCxnSpPr>
          <p:cNvPr id="23" name="Straight Arrow Connector 22"/>
          <p:cNvCxnSpPr/>
          <p:nvPr/>
        </p:nvCxnSpPr>
        <p:spPr>
          <a:xfrm rot="10800000" flipV="1">
            <a:off x="6324600" y="3048000"/>
            <a:ext cx="228600" cy="152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781800" y="3048000"/>
            <a:ext cx="228600" cy="152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 y="3200400"/>
            <a:ext cx="2743200" cy="13716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srcRect/>
          <a:stretch>
            <a:fillRect/>
          </a:stretch>
        </p:blipFill>
        <p:spPr bwMode="auto">
          <a:xfrm>
            <a:off x="-1371600" y="3352800"/>
            <a:ext cx="5943600" cy="1155700"/>
          </a:xfrm>
          <a:prstGeom prst="rect">
            <a:avLst/>
          </a:prstGeom>
          <a:noFill/>
          <a:ln w="9525">
            <a:noFill/>
            <a:miter lim="800000"/>
            <a:headEnd/>
            <a:tailEnd/>
          </a:ln>
          <a:effectLst/>
        </p:spPr>
      </p:pic>
      <p:sp>
        <p:nvSpPr>
          <p:cNvPr id="30" name="TextBox 29"/>
          <p:cNvSpPr txBox="1"/>
          <p:nvPr/>
        </p:nvSpPr>
        <p:spPr>
          <a:xfrm>
            <a:off x="152400" y="2450068"/>
            <a:ext cx="3352800" cy="400110"/>
          </a:xfrm>
          <a:prstGeom prst="rect">
            <a:avLst/>
          </a:prstGeom>
          <a:noFill/>
        </p:spPr>
        <p:txBody>
          <a:bodyPr wrap="square" rtlCol="0">
            <a:spAutoFit/>
          </a:bodyPr>
          <a:lstStyle/>
          <a:p>
            <a:pPr algn="ctr"/>
            <a:r>
              <a:rPr lang="en-US" sz="2000" b="1" u="sng" dirty="0" smtClean="0"/>
              <a:t>Standardized </a:t>
            </a:r>
            <a:r>
              <a:rPr lang="en-US" sz="2000" b="1" i="1" u="sng" dirty="0" smtClean="0"/>
              <a:t>p</a:t>
            </a:r>
            <a:r>
              <a:rPr lang="en-US" sz="2000" b="1" u="sng" dirty="0" smtClean="0"/>
              <a:t>-chart</a:t>
            </a:r>
            <a:endParaRPr lang="en-US" sz="2000" b="1" u="sng" dirty="0"/>
          </a:p>
        </p:txBody>
      </p:sp>
      <p:sp>
        <p:nvSpPr>
          <p:cNvPr id="31" name="TextBox 30"/>
          <p:cNvSpPr txBox="1"/>
          <p:nvPr/>
        </p:nvSpPr>
        <p:spPr>
          <a:xfrm>
            <a:off x="304800" y="4659869"/>
            <a:ext cx="2743200" cy="369332"/>
          </a:xfrm>
          <a:prstGeom prst="rect">
            <a:avLst/>
          </a:prstGeom>
          <a:noFill/>
        </p:spPr>
        <p:txBody>
          <a:bodyPr wrap="square" rtlCol="0">
            <a:spAutoFit/>
          </a:bodyPr>
          <a:lstStyle/>
          <a:p>
            <a:r>
              <a:rPr lang="en-US" b="1" i="1" dirty="0" smtClean="0">
                <a:solidFill>
                  <a:schemeClr val="accent6">
                    <a:lumMod val="75000"/>
                  </a:schemeClr>
                </a:solidFill>
              </a:rPr>
              <a:t>Where:</a:t>
            </a:r>
          </a:p>
        </p:txBody>
      </p:sp>
      <p:sp>
        <p:nvSpPr>
          <p:cNvPr id="32" name="TextBox 31"/>
          <p:cNvSpPr txBox="1"/>
          <p:nvPr/>
        </p:nvSpPr>
        <p:spPr>
          <a:xfrm>
            <a:off x="762000" y="4964668"/>
            <a:ext cx="2743200" cy="923330"/>
          </a:xfrm>
          <a:prstGeom prst="rect">
            <a:avLst/>
          </a:prstGeom>
          <a:noFill/>
        </p:spPr>
        <p:txBody>
          <a:bodyPr wrap="square" rtlCol="0">
            <a:spAutoFit/>
          </a:bodyPr>
          <a:lstStyle/>
          <a:p>
            <a:r>
              <a:rPr lang="en-US" b="1" i="1" dirty="0" smtClean="0">
                <a:solidFill>
                  <a:schemeClr val="accent6">
                    <a:lumMod val="75000"/>
                  </a:schemeClr>
                </a:solidFill>
              </a:rPr>
              <a:t>F</a:t>
            </a:r>
            <a:r>
              <a:rPr lang="en-US" b="1" i="1" baseline="-25000" dirty="0" smtClean="0">
                <a:solidFill>
                  <a:schemeClr val="accent6">
                    <a:lumMod val="75000"/>
                  </a:schemeClr>
                </a:solidFill>
              </a:rPr>
              <a:t>t</a:t>
            </a:r>
            <a:r>
              <a:rPr lang="en-US" b="1" i="1" dirty="0" smtClean="0">
                <a:solidFill>
                  <a:schemeClr val="accent6">
                    <a:lumMod val="75000"/>
                  </a:schemeClr>
                </a:solidFill>
              </a:rPr>
              <a:t> = sample std. rate</a:t>
            </a:r>
          </a:p>
          <a:p>
            <a:r>
              <a:rPr lang="en-US" b="1" i="1" dirty="0" smtClean="0">
                <a:solidFill>
                  <a:schemeClr val="accent6">
                    <a:lumMod val="75000"/>
                  </a:schemeClr>
                </a:solidFill>
              </a:rPr>
              <a:t>p </a:t>
            </a:r>
            <a:r>
              <a:rPr lang="en-US" b="1" dirty="0" smtClean="0">
                <a:solidFill>
                  <a:schemeClr val="accent6">
                    <a:lumMod val="75000"/>
                  </a:schemeClr>
                </a:solidFill>
              </a:rPr>
              <a:t>= target rate</a:t>
            </a:r>
          </a:p>
          <a:p>
            <a:r>
              <a:rPr lang="en-US" b="1" i="1" dirty="0" err="1" smtClean="0">
                <a:solidFill>
                  <a:schemeClr val="accent6">
                    <a:lumMod val="75000"/>
                  </a:schemeClr>
                </a:solidFill>
              </a:rPr>
              <a:t>n</a:t>
            </a:r>
            <a:r>
              <a:rPr lang="en-US" b="1" i="1" baseline="-25000" dirty="0" err="1" smtClean="0">
                <a:solidFill>
                  <a:schemeClr val="accent6">
                    <a:lumMod val="75000"/>
                  </a:schemeClr>
                </a:solidFill>
              </a:rPr>
              <a:t>i</a:t>
            </a:r>
            <a:r>
              <a:rPr lang="en-US" b="1" i="1" baseline="-25000" dirty="0" smtClean="0">
                <a:solidFill>
                  <a:schemeClr val="accent6">
                    <a:lumMod val="75000"/>
                  </a:schemeClr>
                </a:solidFill>
              </a:rPr>
              <a:t> </a:t>
            </a:r>
            <a:r>
              <a:rPr lang="en-US" b="1" i="1" dirty="0" smtClean="0">
                <a:solidFill>
                  <a:schemeClr val="accent6">
                    <a:lumMod val="75000"/>
                  </a:schemeClr>
                </a:solidFill>
              </a:rPr>
              <a:t>= sample size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2286000"/>
            <a:ext cx="8839200" cy="4114800"/>
          </a:xfrm>
          <a:prstGeom prst="rect">
            <a:avLst/>
          </a:prstGeom>
          <a:solidFill>
            <a:schemeClr val="accent3">
              <a:lumMod val="20000"/>
              <a:lumOff val="80000"/>
            </a:schemeClr>
          </a:solidFill>
          <a:ln>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idx="1"/>
          </p:nvPr>
        </p:nvSpPr>
        <p:spPr>
          <a:xfrm>
            <a:off x="152400" y="1553026"/>
            <a:ext cx="8839200" cy="732974"/>
          </a:xfrm>
        </p:spPr>
        <p:txBody>
          <a:bodyPr/>
          <a:lstStyle/>
          <a:p>
            <a:pPr marL="0" algn="ctr">
              <a:spcBef>
                <a:spcPts val="0"/>
              </a:spcBef>
              <a:buNone/>
            </a:pPr>
            <a:r>
              <a:rPr sz="2800" smtClean="0">
                <a:latin typeface="Arial" pitchFamily="34" charset="0"/>
                <a:cs typeface="Arial" pitchFamily="34" charset="0"/>
              </a:rPr>
              <a:t>Implemented advanced SPC methods to:</a:t>
            </a:r>
            <a:endParaRPr lang="en-US" sz="28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latin typeface="Arial Black" pitchFamily="34" charset="0"/>
              </a:rPr>
              <a:t>Temporal Analysis</a:t>
            </a:r>
            <a:endParaRPr lang="en-US" dirty="0">
              <a:latin typeface="Arial Black" pitchFamily="34" charset="0"/>
            </a:endParaRPr>
          </a:p>
        </p:txBody>
      </p:sp>
      <p:sp>
        <p:nvSpPr>
          <p:cNvPr id="22" name="Content Placeholder 21"/>
          <p:cNvSpPr>
            <a:spLocks noGrp="1"/>
          </p:cNvSpPr>
          <p:nvPr>
            <p:ph sz="quarter" idx="2"/>
          </p:nvPr>
        </p:nvSpPr>
        <p:spPr>
          <a:xfrm>
            <a:off x="228600" y="2362200"/>
            <a:ext cx="2514600" cy="3810000"/>
          </a:xfrm>
        </p:spPr>
        <p:txBody>
          <a:bodyPr/>
          <a:lstStyle/>
          <a:p>
            <a:pPr>
              <a:buFont typeface="Wingdings" pitchFamily="2" charset="2"/>
              <a:buChar char="§"/>
            </a:pPr>
            <a:r>
              <a:rPr lang="en-US" sz="2500" dirty="0" smtClean="0">
                <a:solidFill>
                  <a:schemeClr val="accent1"/>
                </a:solidFill>
                <a:latin typeface="Arial" pitchFamily="34" charset="0"/>
                <a:cs typeface="Arial" pitchFamily="34" charset="0"/>
              </a:rPr>
              <a:t>Make the system more sensitive to small changes</a:t>
            </a:r>
          </a:p>
          <a:p>
            <a:pPr>
              <a:buFont typeface="Wingdings" pitchFamily="2" charset="2"/>
              <a:buChar char="§"/>
            </a:pPr>
            <a:r>
              <a:rPr lang="en-US" sz="2500" dirty="0" smtClean="0">
                <a:solidFill>
                  <a:schemeClr val="accent1"/>
                </a:solidFill>
                <a:latin typeface="Arial" pitchFamily="34" charset="0"/>
                <a:cs typeface="Arial" pitchFamily="34" charset="0"/>
              </a:rPr>
              <a:t>Filter out noise</a:t>
            </a:r>
            <a:endParaRPr lang="en-US" sz="2500" dirty="0">
              <a:solidFill>
                <a:schemeClr val="accent1"/>
              </a:solidFill>
              <a:latin typeface="Arial" pitchFamily="34" charset="0"/>
              <a:cs typeface="Arial" pitchFamily="34" charset="0"/>
            </a:endParaRPr>
          </a:p>
        </p:txBody>
      </p:sp>
      <p:sp>
        <p:nvSpPr>
          <p:cNvPr id="26" name="TextBox 25"/>
          <p:cNvSpPr txBox="1"/>
          <p:nvPr/>
        </p:nvSpPr>
        <p:spPr>
          <a:xfrm>
            <a:off x="2819400" y="2450068"/>
            <a:ext cx="6172200" cy="707886"/>
          </a:xfrm>
          <a:prstGeom prst="rect">
            <a:avLst/>
          </a:prstGeom>
          <a:noFill/>
        </p:spPr>
        <p:txBody>
          <a:bodyPr wrap="square" rtlCol="0">
            <a:spAutoFit/>
          </a:bodyPr>
          <a:lstStyle/>
          <a:p>
            <a:pPr algn="ctr"/>
            <a:r>
              <a:rPr lang="en-US" sz="2000" b="1" u="sng" dirty="0" smtClean="0"/>
              <a:t>Exponentially Weighted Moving Average Chart (EWMA)</a:t>
            </a:r>
            <a:endParaRPr lang="en-US" sz="2000" b="1" u="sng" dirty="0"/>
          </a:p>
        </p:txBody>
      </p:sp>
      <p:cxnSp>
        <p:nvCxnSpPr>
          <p:cNvPr id="29" name="Straight Connector 28"/>
          <p:cNvCxnSpPr/>
          <p:nvPr/>
        </p:nvCxnSpPr>
        <p:spPr>
          <a:xfrm rot="5400000">
            <a:off x="762000" y="4343400"/>
            <a:ext cx="3962400" cy="1588"/>
          </a:xfrm>
          <a:prstGeom prst="line">
            <a:avLst/>
          </a:prstGeom>
          <a:ln/>
        </p:spPr>
        <p:style>
          <a:lnRef idx="2">
            <a:schemeClr val="accent3"/>
          </a:lnRef>
          <a:fillRef idx="0">
            <a:schemeClr val="accent3"/>
          </a:fillRef>
          <a:effectRef idx="1">
            <a:schemeClr val="accent3"/>
          </a:effectRef>
          <a:fontRef idx="minor">
            <a:schemeClr val="tx1"/>
          </a:fontRef>
        </p:style>
      </p:cxnSp>
      <p:sp>
        <p:nvSpPr>
          <p:cNvPr id="30" name="TextBox 29"/>
          <p:cNvSpPr txBox="1"/>
          <p:nvPr/>
        </p:nvSpPr>
        <p:spPr>
          <a:xfrm>
            <a:off x="2971800" y="3200400"/>
            <a:ext cx="5867400" cy="369332"/>
          </a:xfrm>
          <a:prstGeom prst="rect">
            <a:avLst/>
          </a:prstGeom>
          <a:noFill/>
        </p:spPr>
        <p:txBody>
          <a:bodyPr wrap="square" rtlCol="0">
            <a:spAutoFit/>
          </a:bodyPr>
          <a:lstStyle/>
          <a:p>
            <a:r>
              <a:rPr lang="en-US" b="1" i="1" dirty="0" smtClean="0">
                <a:solidFill>
                  <a:schemeClr val="accent6">
                    <a:lumMod val="75000"/>
                  </a:schemeClr>
                </a:solidFill>
              </a:rPr>
              <a:t>Able to detect shifts less than 1.5</a:t>
            </a:r>
            <a:r>
              <a:rPr lang="el-GR" b="1" i="1" dirty="0" smtClean="0">
                <a:solidFill>
                  <a:schemeClr val="accent6">
                    <a:lumMod val="75000"/>
                  </a:schemeClr>
                </a:solidFill>
              </a:rPr>
              <a:t>σ</a:t>
            </a:r>
            <a:r>
              <a:rPr lang="en-US" b="1" i="1" dirty="0" smtClean="0">
                <a:solidFill>
                  <a:schemeClr val="accent6">
                    <a:lumMod val="75000"/>
                  </a:schemeClr>
                </a:solidFill>
              </a:rPr>
              <a:t> by…</a:t>
            </a:r>
            <a:endParaRPr lang="en-US" b="1" i="1" dirty="0">
              <a:solidFill>
                <a:schemeClr val="accent6">
                  <a:lumMod val="75000"/>
                </a:schemeClr>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43"/>
          <p:cNvSpPr/>
          <p:nvPr/>
        </p:nvSpPr>
        <p:spPr>
          <a:xfrm>
            <a:off x="3276600" y="4114800"/>
            <a:ext cx="4724400"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3" name="Oval 42"/>
          <p:cNvSpPr/>
          <p:nvPr/>
        </p:nvSpPr>
        <p:spPr>
          <a:xfrm>
            <a:off x="4876800" y="4114800"/>
            <a:ext cx="609600" cy="457200"/>
          </a:xfrm>
          <a:prstGeom prst="ellipse">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971800" y="5410200"/>
            <a:ext cx="5867400" cy="646331"/>
          </a:xfrm>
          <a:prstGeom prst="rect">
            <a:avLst/>
          </a:prstGeom>
          <a:noFill/>
        </p:spPr>
        <p:txBody>
          <a:bodyPr wrap="square" rtlCol="0">
            <a:spAutoFit/>
          </a:bodyPr>
          <a:lstStyle/>
          <a:p>
            <a:r>
              <a:rPr lang="en-US" b="1" i="1" dirty="0" smtClean="0">
                <a:solidFill>
                  <a:schemeClr val="accent6">
                    <a:lumMod val="75000"/>
                  </a:schemeClr>
                </a:solidFill>
              </a:rPr>
              <a:t>…placing more importance on the most recent observations</a:t>
            </a:r>
            <a:endParaRPr lang="en-US" b="1" i="1" dirty="0">
              <a:solidFill>
                <a:schemeClr val="accent6">
                  <a:lumMod val="75000"/>
                </a:schemeClr>
              </a:solidFill>
            </a:endParaRPr>
          </a:p>
        </p:txBody>
      </p:sp>
      <p:pic>
        <p:nvPicPr>
          <p:cNvPr id="43020" name="Picture 12"/>
          <p:cNvPicPr>
            <a:picLocks noChangeAspect="1" noChangeArrowheads="1"/>
          </p:cNvPicPr>
          <p:nvPr/>
        </p:nvPicPr>
        <p:blipFill>
          <a:blip r:embed="rId3"/>
          <a:srcRect/>
          <a:stretch>
            <a:fillRect/>
          </a:stretch>
        </p:blipFill>
        <p:spPr bwMode="auto">
          <a:xfrm>
            <a:off x="2746375" y="4167188"/>
            <a:ext cx="5940425" cy="862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2286000"/>
            <a:ext cx="8839200" cy="4114800"/>
          </a:xfrm>
          <a:prstGeom prst="rect">
            <a:avLst/>
          </a:prstGeom>
          <a:solidFill>
            <a:schemeClr val="accent3">
              <a:lumMod val="20000"/>
              <a:lumOff val="80000"/>
            </a:schemeClr>
          </a:solidFill>
          <a:ln>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idx="1"/>
          </p:nvPr>
        </p:nvSpPr>
        <p:spPr>
          <a:xfrm>
            <a:off x="152400" y="1553026"/>
            <a:ext cx="8839200" cy="732974"/>
          </a:xfrm>
        </p:spPr>
        <p:txBody>
          <a:bodyPr/>
          <a:lstStyle/>
          <a:p>
            <a:pPr marL="0" algn="ctr">
              <a:spcBef>
                <a:spcPts val="0"/>
              </a:spcBef>
              <a:buNone/>
            </a:pPr>
            <a:r>
              <a:rPr sz="2800" smtClean="0">
                <a:latin typeface="Arial" pitchFamily="34" charset="0"/>
                <a:cs typeface="Arial" pitchFamily="34" charset="0"/>
              </a:rPr>
              <a:t>Risk Adjustment</a:t>
            </a:r>
            <a:endParaRPr lang="en-US" sz="28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latin typeface="Arial Black" pitchFamily="34" charset="0"/>
              </a:rPr>
              <a:t>Temporal Analysis</a:t>
            </a:r>
            <a:endParaRPr lang="en-US" dirty="0">
              <a:latin typeface="Arial Black" pitchFamily="34" charset="0"/>
            </a:endParaRPr>
          </a:p>
        </p:txBody>
      </p:sp>
      <p:cxnSp>
        <p:nvCxnSpPr>
          <p:cNvPr id="29" name="Straight Connector 28"/>
          <p:cNvCxnSpPr/>
          <p:nvPr/>
        </p:nvCxnSpPr>
        <p:spPr>
          <a:xfrm rot="5400000">
            <a:off x="762000" y="4343400"/>
            <a:ext cx="3962400" cy="1588"/>
          </a:xfrm>
          <a:prstGeom prst="line">
            <a:avLst/>
          </a:prstGeom>
          <a:ln/>
        </p:spPr>
        <p:style>
          <a:lnRef idx="2">
            <a:schemeClr val="accent3"/>
          </a:lnRef>
          <a:fillRef idx="0">
            <a:schemeClr val="accent3"/>
          </a:fillRef>
          <a:effectRef idx="1">
            <a:schemeClr val="accent3"/>
          </a:effectRef>
          <a:fontRef idx="minor">
            <a:schemeClr val="tx1"/>
          </a:fontRef>
        </p:style>
      </p:cxn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30"/>
          <p:cNvSpPr/>
          <p:nvPr/>
        </p:nvSpPr>
        <p:spPr>
          <a:xfrm>
            <a:off x="152400" y="2286000"/>
            <a:ext cx="8839200" cy="4114800"/>
          </a:xfrm>
          <a:prstGeom prst="rect">
            <a:avLst/>
          </a:prstGeom>
          <a:solidFill>
            <a:schemeClr val="accent3">
              <a:lumMod val="20000"/>
              <a:lumOff val="80000"/>
            </a:schemeClr>
          </a:solidFill>
          <a:ln>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400" y="2286001"/>
            <a:ext cx="8839200" cy="1723549"/>
          </a:xfrm>
          <a:prstGeom prst="rect">
            <a:avLst/>
          </a:prstGeom>
          <a:noFill/>
        </p:spPr>
        <p:txBody>
          <a:bodyPr wrap="square" rtlCol="0">
            <a:spAutoFit/>
          </a:bodyPr>
          <a:lstStyle/>
          <a:p>
            <a:pPr indent="-274320">
              <a:spcBef>
                <a:spcPts val="600"/>
              </a:spcBef>
            </a:pPr>
            <a:r>
              <a:rPr lang="en-US" sz="2400" b="1" dirty="0" smtClean="0">
                <a:solidFill>
                  <a:schemeClr val="accent6">
                    <a:lumMod val="75000"/>
                  </a:schemeClr>
                </a:solidFill>
              </a:rPr>
              <a:t>Prescription drug data is heterogeneous:</a:t>
            </a:r>
            <a:endParaRPr lang="en-US" sz="2000" b="1" dirty="0" smtClean="0">
              <a:solidFill>
                <a:schemeClr val="accent6">
                  <a:lumMod val="75000"/>
                </a:schemeClr>
              </a:solidFill>
            </a:endParaRPr>
          </a:p>
          <a:p>
            <a:pPr marL="274320" indent="-274320">
              <a:spcBef>
                <a:spcPts val="600"/>
              </a:spcBef>
              <a:buFont typeface="Arial" pitchFamily="34" charset="0"/>
              <a:buChar char="•"/>
            </a:pPr>
            <a:r>
              <a:rPr lang="en-US" sz="2400" dirty="0" smtClean="0">
                <a:solidFill>
                  <a:schemeClr val="accent6">
                    <a:lumMod val="75000"/>
                  </a:schemeClr>
                </a:solidFill>
              </a:rPr>
              <a:t>Men are more likely than women to abuse prescription drugs</a:t>
            </a:r>
            <a:endParaRPr lang="en-US" sz="2000" dirty="0" smtClean="0">
              <a:solidFill>
                <a:schemeClr val="accent6">
                  <a:lumMod val="75000"/>
                </a:schemeClr>
              </a:solidFill>
            </a:endParaRPr>
          </a:p>
          <a:p>
            <a:pPr marL="274320" indent="-274320">
              <a:spcBef>
                <a:spcPts val="600"/>
              </a:spcBef>
              <a:buFont typeface="Arial" pitchFamily="34" charset="0"/>
              <a:buChar char="•"/>
            </a:pPr>
            <a:r>
              <a:rPr lang="en-US" sz="2400" dirty="0" smtClean="0">
                <a:solidFill>
                  <a:schemeClr val="accent6">
                    <a:lumMod val="75000"/>
                  </a:schemeClr>
                </a:solidFill>
              </a:rPr>
              <a:t>Persons 18-20 are more likely to abuse prescription drugs than other age groups</a:t>
            </a:r>
            <a:endParaRPr lang="en-US" sz="2400" b="1" dirty="0" smtClean="0">
              <a:solidFill>
                <a:schemeClr val="accent6">
                  <a:lumMod val="75000"/>
                </a:schemeClr>
              </a:solidFill>
            </a:endParaRPr>
          </a:p>
        </p:txBody>
      </p:sp>
      <p:pic>
        <p:nvPicPr>
          <p:cNvPr id="32" name="Picture 31"/>
          <p:cNvPicPr/>
          <p:nvPr/>
        </p:nvPicPr>
        <p:blipFill>
          <a:blip r:embed="rId3"/>
          <a:srcRect l="8814" t="40513" r="56383" b="34359"/>
          <a:stretch>
            <a:fillRect/>
          </a:stretch>
        </p:blipFill>
        <p:spPr bwMode="auto">
          <a:xfrm>
            <a:off x="4876800" y="4091522"/>
            <a:ext cx="3688727" cy="2004478"/>
          </a:xfrm>
          <a:prstGeom prst="rect">
            <a:avLst/>
          </a:prstGeom>
          <a:ln>
            <a:noFill/>
          </a:ln>
          <a:effectLst>
            <a:outerShdw blurRad="190500" algn="tl" rotWithShape="0">
              <a:srgbClr val="000000">
                <a:alpha val="70000"/>
              </a:srgbClr>
            </a:outerShdw>
          </a:effectLst>
        </p:spPr>
      </p:pic>
      <p:sp>
        <p:nvSpPr>
          <p:cNvPr id="33" name="TextBox 32"/>
          <p:cNvSpPr txBox="1"/>
          <p:nvPr/>
        </p:nvSpPr>
        <p:spPr>
          <a:xfrm>
            <a:off x="838200" y="4343400"/>
            <a:ext cx="3581400"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indent="-274320" algn="ctr">
              <a:spcBef>
                <a:spcPts val="600"/>
              </a:spcBef>
            </a:pPr>
            <a:r>
              <a:rPr lang="en-US" sz="2400" b="1" dirty="0" smtClean="0">
                <a:solidFill>
                  <a:schemeClr val="bg1"/>
                </a:solidFill>
                <a:latin typeface="Arial" pitchFamily="34" charset="0"/>
                <a:cs typeface="Arial" pitchFamily="34" charset="0"/>
              </a:rPr>
              <a:t>Not accounting for the different prescription rates increases the chance for error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2286000"/>
            <a:ext cx="8839200" cy="4114800"/>
          </a:xfrm>
          <a:prstGeom prst="rect">
            <a:avLst/>
          </a:prstGeom>
          <a:solidFill>
            <a:schemeClr val="accent3">
              <a:lumMod val="20000"/>
              <a:lumOff val="80000"/>
            </a:schemeClr>
          </a:solidFill>
          <a:ln>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idx="1"/>
          </p:nvPr>
        </p:nvSpPr>
        <p:spPr>
          <a:xfrm>
            <a:off x="152400" y="1553026"/>
            <a:ext cx="8839200" cy="732974"/>
          </a:xfrm>
        </p:spPr>
        <p:txBody>
          <a:bodyPr/>
          <a:lstStyle/>
          <a:p>
            <a:pPr marL="0" algn="ctr">
              <a:spcBef>
                <a:spcPts val="0"/>
              </a:spcBef>
              <a:buNone/>
            </a:pPr>
            <a:r>
              <a:rPr sz="2800" smtClean="0">
                <a:latin typeface="Arial" pitchFamily="34" charset="0"/>
                <a:cs typeface="Arial" pitchFamily="34" charset="0"/>
              </a:rPr>
              <a:t>Implemented advanced SPC methods to</a:t>
            </a:r>
            <a:r>
              <a:rPr sz="2800">
                <a:latin typeface="Arial" pitchFamily="34" charset="0"/>
                <a:cs typeface="Arial" pitchFamily="34" charset="0"/>
              </a:rPr>
              <a:t>:</a:t>
            </a:r>
            <a:endParaRPr lang="en-US" sz="28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latin typeface="Arial Black" pitchFamily="34" charset="0"/>
              </a:rPr>
              <a:t>Temporal Analysis</a:t>
            </a:r>
            <a:endParaRPr lang="en-US" dirty="0">
              <a:latin typeface="Arial Black" pitchFamily="34" charset="0"/>
            </a:endParaRPr>
          </a:p>
        </p:txBody>
      </p:sp>
      <p:sp>
        <p:nvSpPr>
          <p:cNvPr id="22" name="Content Placeholder 21"/>
          <p:cNvSpPr>
            <a:spLocks noGrp="1"/>
          </p:cNvSpPr>
          <p:nvPr>
            <p:ph sz="quarter" idx="2"/>
          </p:nvPr>
        </p:nvSpPr>
        <p:spPr>
          <a:xfrm>
            <a:off x="228600" y="2362200"/>
            <a:ext cx="2514600" cy="2971800"/>
          </a:xfrm>
        </p:spPr>
        <p:txBody>
          <a:bodyPr/>
          <a:lstStyle/>
          <a:p>
            <a:pPr>
              <a:buFont typeface="Wingdings" pitchFamily="2" charset="2"/>
              <a:buChar char="§"/>
            </a:pPr>
            <a:r>
              <a:rPr lang="en-US" dirty="0" smtClean="0">
                <a:solidFill>
                  <a:schemeClr val="accent1"/>
                </a:solidFill>
                <a:latin typeface="Arial" pitchFamily="34" charset="0"/>
                <a:cs typeface="Arial" pitchFamily="34" charset="0"/>
              </a:rPr>
              <a:t>Account for seasonality</a:t>
            </a:r>
          </a:p>
          <a:p>
            <a:pPr>
              <a:buFont typeface="Wingdings" pitchFamily="2" charset="2"/>
              <a:buChar char="§"/>
            </a:pPr>
            <a:r>
              <a:rPr lang="en-US" dirty="0" smtClean="0">
                <a:solidFill>
                  <a:schemeClr val="accent1"/>
                </a:solidFill>
                <a:latin typeface="Arial" pitchFamily="34" charset="0"/>
                <a:cs typeface="Arial" pitchFamily="34" charset="0"/>
              </a:rPr>
              <a:t>Account for differences in population and location</a:t>
            </a:r>
          </a:p>
        </p:txBody>
      </p:sp>
      <p:sp>
        <p:nvSpPr>
          <p:cNvPr id="26" name="TextBox 25"/>
          <p:cNvSpPr txBox="1"/>
          <p:nvPr/>
        </p:nvSpPr>
        <p:spPr>
          <a:xfrm>
            <a:off x="2819400" y="2450068"/>
            <a:ext cx="6172200" cy="400110"/>
          </a:xfrm>
          <a:prstGeom prst="rect">
            <a:avLst/>
          </a:prstGeom>
          <a:noFill/>
        </p:spPr>
        <p:txBody>
          <a:bodyPr wrap="square" rtlCol="0">
            <a:spAutoFit/>
          </a:bodyPr>
          <a:lstStyle/>
          <a:p>
            <a:pPr algn="ctr"/>
            <a:r>
              <a:rPr lang="en-US" sz="2000" b="1" u="sng" dirty="0" smtClean="0"/>
              <a:t>Risk Adjusted Chart</a:t>
            </a:r>
          </a:p>
        </p:txBody>
      </p:sp>
      <p:cxnSp>
        <p:nvCxnSpPr>
          <p:cNvPr id="29" name="Straight Connector 28"/>
          <p:cNvCxnSpPr/>
          <p:nvPr/>
        </p:nvCxnSpPr>
        <p:spPr>
          <a:xfrm rot="5400000">
            <a:off x="762000" y="4343400"/>
            <a:ext cx="3962400" cy="1588"/>
          </a:xfrm>
          <a:prstGeom prst="line">
            <a:avLst/>
          </a:prstGeom>
          <a:ln/>
        </p:spPr>
        <p:style>
          <a:lnRef idx="2">
            <a:schemeClr val="accent3"/>
          </a:lnRef>
          <a:fillRef idx="0">
            <a:schemeClr val="accent3"/>
          </a:fillRef>
          <a:effectRef idx="1">
            <a:schemeClr val="accent3"/>
          </a:effectRef>
          <a:fontRef idx="minor">
            <a:schemeClr val="tx1"/>
          </a:fontRef>
        </p:style>
      </p:cxnSp>
      <p:sp>
        <p:nvSpPr>
          <p:cNvPr id="30" name="TextBox 29"/>
          <p:cNvSpPr txBox="1"/>
          <p:nvPr/>
        </p:nvSpPr>
        <p:spPr>
          <a:xfrm>
            <a:off x="2971800" y="2971800"/>
            <a:ext cx="5867400" cy="369332"/>
          </a:xfrm>
          <a:prstGeom prst="rect">
            <a:avLst/>
          </a:prstGeom>
          <a:noFill/>
        </p:spPr>
        <p:txBody>
          <a:bodyPr wrap="square" rtlCol="0">
            <a:spAutoFit/>
          </a:bodyPr>
          <a:lstStyle/>
          <a:p>
            <a:r>
              <a:rPr lang="en-US" b="1" i="1" dirty="0" smtClean="0">
                <a:solidFill>
                  <a:schemeClr val="accent6">
                    <a:lumMod val="75000"/>
                  </a:schemeClr>
                </a:solidFill>
              </a:rPr>
              <a:t>Accounts for multiple subgroups by…</a:t>
            </a:r>
            <a:endParaRPr lang="en-US" b="1" i="1" dirty="0">
              <a:solidFill>
                <a:schemeClr val="accent6">
                  <a:lumMod val="75000"/>
                </a:schemeClr>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2743200" y="4382869"/>
            <a:ext cx="6248400" cy="646331"/>
          </a:xfrm>
          <a:prstGeom prst="rect">
            <a:avLst/>
          </a:prstGeom>
          <a:noFill/>
        </p:spPr>
        <p:txBody>
          <a:bodyPr wrap="square" rtlCol="0">
            <a:spAutoFit/>
          </a:bodyPr>
          <a:lstStyle/>
          <a:p>
            <a:r>
              <a:rPr lang="en-US" b="1" i="1" dirty="0" smtClean="0">
                <a:solidFill>
                  <a:schemeClr val="accent6">
                    <a:lumMod val="75000"/>
                  </a:schemeClr>
                </a:solidFill>
              </a:rPr>
              <a:t>…and accounting for each subgroup’s unique rate and variance</a:t>
            </a:r>
            <a:endParaRPr lang="en-US" b="1" i="1" dirty="0">
              <a:solidFill>
                <a:schemeClr val="accent6">
                  <a:lumMod val="75000"/>
                </a:schemeClr>
              </a:solidFill>
            </a:endParaRPr>
          </a:p>
        </p:txBody>
      </p:sp>
      <p:grpSp>
        <p:nvGrpSpPr>
          <p:cNvPr id="31" name="Group 30"/>
          <p:cNvGrpSpPr/>
          <p:nvPr/>
        </p:nvGrpSpPr>
        <p:grpSpPr>
          <a:xfrm>
            <a:off x="1447800" y="3352800"/>
            <a:ext cx="5562600" cy="924617"/>
            <a:chOff x="1295400" y="3352800"/>
            <a:chExt cx="5943600" cy="1030287"/>
          </a:xfrm>
        </p:grpSpPr>
        <p:sp>
          <p:nvSpPr>
            <p:cNvPr id="19" name="Rectangle 18"/>
            <p:cNvSpPr/>
            <p:nvPr/>
          </p:nvSpPr>
          <p:spPr>
            <a:xfrm>
              <a:off x="3124200" y="3352800"/>
              <a:ext cx="2286000" cy="9906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46082" name="Picture 2"/>
            <p:cNvPicPr>
              <a:picLocks noChangeAspect="1" noChangeArrowheads="1"/>
            </p:cNvPicPr>
            <p:nvPr/>
          </p:nvPicPr>
          <p:blipFill>
            <a:blip r:embed="rId3"/>
            <a:srcRect/>
            <a:stretch>
              <a:fillRect/>
            </a:stretch>
          </p:blipFill>
          <p:spPr bwMode="auto">
            <a:xfrm>
              <a:off x="1295400" y="3429000"/>
              <a:ext cx="5943600" cy="954087"/>
            </a:xfrm>
            <a:prstGeom prst="rect">
              <a:avLst/>
            </a:prstGeom>
            <a:noFill/>
            <a:ln w="9525">
              <a:noFill/>
              <a:miter lim="800000"/>
              <a:headEnd/>
              <a:tailEnd/>
            </a:ln>
            <a:effectLst/>
          </p:spPr>
        </p:pic>
      </p:grpSp>
      <p:sp>
        <p:nvSpPr>
          <p:cNvPr id="27" name="TextBox 26"/>
          <p:cNvSpPr txBox="1"/>
          <p:nvPr/>
        </p:nvSpPr>
        <p:spPr>
          <a:xfrm>
            <a:off x="5410200" y="3468469"/>
            <a:ext cx="3505200" cy="646331"/>
          </a:xfrm>
          <a:prstGeom prst="rect">
            <a:avLst/>
          </a:prstGeom>
          <a:noFill/>
        </p:spPr>
        <p:txBody>
          <a:bodyPr wrap="square" rtlCol="0">
            <a:spAutoFit/>
          </a:bodyPr>
          <a:lstStyle/>
          <a:p>
            <a:r>
              <a:rPr lang="en-US" b="1" i="1" dirty="0" smtClean="0">
                <a:solidFill>
                  <a:schemeClr val="accent6">
                    <a:lumMod val="75000"/>
                  </a:schemeClr>
                </a:solidFill>
              </a:rPr>
              <a:t>…taking the standardized statistic…</a:t>
            </a:r>
            <a:endParaRPr lang="en-US" b="1" i="1" dirty="0">
              <a:solidFill>
                <a:schemeClr val="accent6">
                  <a:lumMod val="75000"/>
                </a:schemeClr>
              </a:solidFill>
            </a:endParaRPr>
          </a:p>
        </p:txBody>
      </p:sp>
      <p:grpSp>
        <p:nvGrpSpPr>
          <p:cNvPr id="32" name="Group 31"/>
          <p:cNvGrpSpPr/>
          <p:nvPr/>
        </p:nvGrpSpPr>
        <p:grpSpPr>
          <a:xfrm>
            <a:off x="3733800" y="4752331"/>
            <a:ext cx="5715000" cy="1572269"/>
            <a:chOff x="3197225" y="4495800"/>
            <a:chExt cx="6327775" cy="1787525"/>
          </a:xfrm>
        </p:grpSpPr>
        <p:sp>
          <p:nvSpPr>
            <p:cNvPr id="28" name="Rectangle 27"/>
            <p:cNvSpPr/>
            <p:nvPr/>
          </p:nvSpPr>
          <p:spPr>
            <a:xfrm>
              <a:off x="3349625" y="4495800"/>
              <a:ext cx="5562600" cy="1676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46084" name="Picture 4"/>
            <p:cNvPicPr>
              <a:picLocks noChangeAspect="1" noChangeArrowheads="1"/>
            </p:cNvPicPr>
            <p:nvPr/>
          </p:nvPicPr>
          <p:blipFill>
            <a:blip r:embed="rId4"/>
            <a:srcRect/>
            <a:stretch>
              <a:fillRect/>
            </a:stretch>
          </p:blipFill>
          <p:spPr bwMode="auto">
            <a:xfrm>
              <a:off x="3578225" y="4495800"/>
              <a:ext cx="5946775" cy="582613"/>
            </a:xfrm>
            <a:prstGeom prst="rect">
              <a:avLst/>
            </a:prstGeom>
            <a:noFill/>
            <a:ln w="9525">
              <a:noFill/>
              <a:miter lim="800000"/>
              <a:headEnd/>
              <a:tailEnd/>
            </a:ln>
            <a:effectLst/>
          </p:spPr>
        </p:pic>
        <p:pic>
          <p:nvPicPr>
            <p:cNvPr id="46085" name="Picture 5"/>
            <p:cNvPicPr>
              <a:picLocks noChangeAspect="1" noChangeArrowheads="1"/>
            </p:cNvPicPr>
            <p:nvPr/>
          </p:nvPicPr>
          <p:blipFill>
            <a:blip r:embed="rId5"/>
            <a:srcRect/>
            <a:stretch>
              <a:fillRect/>
            </a:stretch>
          </p:blipFill>
          <p:spPr bwMode="auto">
            <a:xfrm>
              <a:off x="3197225" y="5029200"/>
              <a:ext cx="5946775" cy="12541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752" y="1447800"/>
            <a:ext cx="4040188" cy="732974"/>
          </a:xfrm>
        </p:spPr>
        <p:txBody>
          <a:bodyPr/>
          <a:lstStyle/>
          <a:p>
            <a:pPr algn="ctr"/>
            <a:r>
              <a:rPr sz="1800" smtClean="0">
                <a:latin typeface="Arial" pitchFamily="34" charset="0"/>
                <a:cs typeface="Arial" pitchFamily="34" charset="0"/>
              </a:rPr>
              <a:t>Example of </a:t>
            </a:r>
            <a:r>
              <a:rPr sz="1800" smtClean="0">
                <a:latin typeface="Arial" pitchFamily="34" charset="0"/>
                <a:cs typeface="Arial" pitchFamily="34" charset="0"/>
              </a:rPr>
              <a:t>Risk Adjustment accounting for the </a:t>
            </a:r>
            <a:r>
              <a:rPr sz="1800">
                <a:latin typeface="Arial" pitchFamily="34" charset="0"/>
                <a:cs typeface="Arial" pitchFamily="34" charset="0"/>
              </a:rPr>
              <a:t>seasonality </a:t>
            </a:r>
            <a:r>
              <a:rPr sz="1800" smtClean="0">
                <a:latin typeface="Arial" pitchFamily="34" charset="0"/>
                <a:cs typeface="Arial" pitchFamily="34" charset="0"/>
              </a:rPr>
              <a:t>in the </a:t>
            </a:r>
            <a:r>
              <a:rPr sz="1800" smtClean="0">
                <a:latin typeface="Arial" pitchFamily="34" charset="0"/>
                <a:cs typeface="Arial" pitchFamily="34" charset="0"/>
              </a:rPr>
              <a:t>opioid </a:t>
            </a:r>
            <a:r>
              <a:rPr sz="1800" smtClean="0">
                <a:latin typeface="Arial" pitchFamily="34" charset="0"/>
                <a:cs typeface="Arial" pitchFamily="34" charset="0"/>
              </a:rPr>
              <a:t>prescribing </a:t>
            </a:r>
            <a:r>
              <a:rPr sz="1800" smtClean="0">
                <a:latin typeface="Arial" pitchFamily="34" charset="0"/>
                <a:cs typeface="Arial" pitchFamily="34" charset="0"/>
              </a:rPr>
              <a:t>rate</a:t>
            </a:r>
            <a:endParaRPr lang="en-US" sz="2000" dirty="0">
              <a:latin typeface="Arial" pitchFamily="34" charset="0"/>
              <a:cs typeface="Arial" pitchFamily="34" charset="0"/>
            </a:endParaRPr>
          </a:p>
        </p:txBody>
      </p:sp>
      <p:sp>
        <p:nvSpPr>
          <p:cNvPr id="3" name="Text Placeholder 2"/>
          <p:cNvSpPr>
            <a:spLocks noGrp="1"/>
          </p:cNvSpPr>
          <p:nvPr>
            <p:ph type="body" sz="half" idx="3"/>
          </p:nvPr>
        </p:nvSpPr>
        <p:spPr>
          <a:xfrm>
            <a:off x="4791330" y="1447800"/>
            <a:ext cx="4041775" cy="731520"/>
          </a:xfrm>
        </p:spPr>
        <p:txBody>
          <a:bodyPr/>
          <a:lstStyle/>
          <a:p>
            <a:pPr algn="ctr"/>
            <a:r>
              <a:rPr lang="en-US" sz="1800" dirty="0" smtClean="0">
                <a:latin typeface="Arial" pitchFamily="34" charset="0"/>
                <a:cs typeface="Arial" pitchFamily="34" charset="0"/>
              </a:rPr>
              <a:t>Example of EWMA detecting a smaller process change in the opioid prescribing rate</a:t>
            </a:r>
            <a:endParaRPr lang="en-US" dirty="0">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latin typeface="Arial Black" pitchFamily="34" charset="0"/>
              </a:rPr>
              <a:t>Temporal Results</a:t>
            </a:r>
            <a:endParaRPr lang="en-US" dirty="0">
              <a:latin typeface="Arial Black" pitchFamily="34" charset="0"/>
            </a:endParaRPr>
          </a:p>
        </p:txBody>
      </p:sp>
      <p:pic>
        <p:nvPicPr>
          <p:cNvPr id="7" name="Picture 6"/>
          <p:cNvPicPr/>
          <p:nvPr/>
        </p:nvPicPr>
        <p:blipFill>
          <a:blip r:embed="rId3"/>
          <a:srcRect l="25967" t="40018" r="8934" b="26265"/>
          <a:stretch>
            <a:fillRect/>
          </a:stretch>
        </p:blipFill>
        <p:spPr bwMode="auto">
          <a:xfrm>
            <a:off x="598896" y="2514600"/>
            <a:ext cx="3278293" cy="1524000"/>
          </a:xfrm>
          <a:prstGeom prst="rect">
            <a:avLst/>
          </a:prstGeom>
          <a:ln>
            <a:noFill/>
          </a:ln>
          <a:effectLst>
            <a:outerShdw blurRad="190500" algn="tl" rotWithShape="0">
              <a:srgbClr val="000000">
                <a:alpha val="70000"/>
              </a:srgbClr>
            </a:outerShdw>
          </a:effectLst>
        </p:spPr>
      </p:pic>
      <p:pic>
        <p:nvPicPr>
          <p:cNvPr id="8" name="Picture 7"/>
          <p:cNvPicPr/>
          <p:nvPr/>
        </p:nvPicPr>
        <p:blipFill>
          <a:blip r:embed="rId4"/>
          <a:srcRect l="25744" t="40271" r="9095" b="26851"/>
          <a:stretch>
            <a:fillRect/>
          </a:stretch>
        </p:blipFill>
        <p:spPr bwMode="auto">
          <a:xfrm>
            <a:off x="598896" y="4495800"/>
            <a:ext cx="3275642" cy="1524000"/>
          </a:xfrm>
          <a:prstGeom prst="rect">
            <a:avLst/>
          </a:prstGeom>
          <a:ln>
            <a:noFill/>
          </a:ln>
          <a:effectLst>
            <a:outerShdw blurRad="190500" algn="tl" rotWithShape="0">
              <a:srgbClr val="000000">
                <a:alpha val="70000"/>
              </a:srgbClr>
            </a:outerShdw>
          </a:effectLst>
        </p:spPr>
      </p:pic>
      <p:pic>
        <p:nvPicPr>
          <p:cNvPr id="9" name="Picture 8"/>
          <p:cNvPicPr/>
          <p:nvPr/>
        </p:nvPicPr>
        <p:blipFill>
          <a:blip r:embed="rId5"/>
          <a:srcRect l="25601" t="40726" r="8774" b="28005"/>
          <a:stretch>
            <a:fillRect/>
          </a:stretch>
        </p:blipFill>
        <p:spPr bwMode="auto">
          <a:xfrm>
            <a:off x="5105399" y="2514600"/>
            <a:ext cx="3352801" cy="1524000"/>
          </a:xfrm>
          <a:prstGeom prst="rect">
            <a:avLst/>
          </a:prstGeom>
          <a:ln>
            <a:noFill/>
          </a:ln>
          <a:effectLst>
            <a:outerShdw blurRad="190500" algn="tl" rotWithShape="0">
              <a:srgbClr val="000000">
                <a:alpha val="70000"/>
              </a:srgbClr>
            </a:outerShdw>
          </a:effectLst>
        </p:spPr>
      </p:pic>
      <p:pic>
        <p:nvPicPr>
          <p:cNvPr id="10" name="Picture 9"/>
          <p:cNvPicPr/>
          <p:nvPr/>
        </p:nvPicPr>
        <p:blipFill>
          <a:blip r:embed="rId6"/>
          <a:srcRect l="25758" t="40867" r="8934" b="28159"/>
          <a:stretch>
            <a:fillRect/>
          </a:stretch>
        </p:blipFill>
        <p:spPr bwMode="auto">
          <a:xfrm>
            <a:off x="5105400" y="4495800"/>
            <a:ext cx="3352800" cy="15240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609600" y="4038600"/>
            <a:ext cx="3276600" cy="338554"/>
          </a:xfrm>
          <a:prstGeom prst="rect">
            <a:avLst/>
          </a:prstGeom>
          <a:noFill/>
        </p:spPr>
        <p:txBody>
          <a:bodyPr wrap="square" rtlCol="0">
            <a:spAutoFit/>
          </a:bodyPr>
          <a:lstStyle/>
          <a:p>
            <a:pPr algn="ctr"/>
            <a:r>
              <a:rPr lang="en-US" sz="1600" b="1" dirty="0" smtClean="0"/>
              <a:t>Standardized </a:t>
            </a:r>
            <a:r>
              <a:rPr lang="en-US" sz="1600" b="1" i="1" dirty="0" smtClean="0"/>
              <a:t>p</a:t>
            </a:r>
            <a:r>
              <a:rPr lang="en-US" sz="1600" b="1" dirty="0" smtClean="0"/>
              <a:t>-Chart</a:t>
            </a:r>
            <a:endParaRPr lang="en-US" sz="1600" b="1" dirty="0"/>
          </a:p>
        </p:txBody>
      </p:sp>
      <p:sp>
        <p:nvSpPr>
          <p:cNvPr id="12" name="TextBox 11"/>
          <p:cNvSpPr txBox="1"/>
          <p:nvPr/>
        </p:nvSpPr>
        <p:spPr>
          <a:xfrm>
            <a:off x="381000" y="5986046"/>
            <a:ext cx="3810000" cy="338554"/>
          </a:xfrm>
          <a:prstGeom prst="rect">
            <a:avLst/>
          </a:prstGeom>
          <a:noFill/>
        </p:spPr>
        <p:txBody>
          <a:bodyPr wrap="square" rtlCol="0">
            <a:spAutoFit/>
          </a:bodyPr>
          <a:lstStyle/>
          <a:p>
            <a:pPr algn="ctr"/>
            <a:r>
              <a:rPr lang="en-US" sz="1600" b="1" dirty="0" smtClean="0"/>
              <a:t>Standardized Risk Adjusted Chart</a:t>
            </a:r>
            <a:endParaRPr lang="en-US" sz="1600" b="1" dirty="0"/>
          </a:p>
        </p:txBody>
      </p:sp>
      <p:sp>
        <p:nvSpPr>
          <p:cNvPr id="13" name="TextBox 12"/>
          <p:cNvSpPr txBox="1"/>
          <p:nvPr/>
        </p:nvSpPr>
        <p:spPr>
          <a:xfrm>
            <a:off x="5105400" y="4038600"/>
            <a:ext cx="3276600" cy="338554"/>
          </a:xfrm>
          <a:prstGeom prst="rect">
            <a:avLst/>
          </a:prstGeom>
          <a:noFill/>
        </p:spPr>
        <p:txBody>
          <a:bodyPr wrap="square" rtlCol="0">
            <a:spAutoFit/>
          </a:bodyPr>
          <a:lstStyle/>
          <a:p>
            <a:pPr algn="ctr"/>
            <a:r>
              <a:rPr lang="en-US" sz="1600" b="1" dirty="0" smtClean="0"/>
              <a:t>Standardized </a:t>
            </a:r>
            <a:r>
              <a:rPr lang="en-US" sz="1600" b="1" i="1" dirty="0" smtClean="0"/>
              <a:t>p</a:t>
            </a:r>
            <a:r>
              <a:rPr lang="en-US" sz="1600" b="1" dirty="0" smtClean="0"/>
              <a:t>-Chart</a:t>
            </a:r>
            <a:endParaRPr lang="en-US" sz="1600" b="1" i="1" dirty="0"/>
          </a:p>
        </p:txBody>
      </p:sp>
      <p:sp>
        <p:nvSpPr>
          <p:cNvPr id="14" name="TextBox 13"/>
          <p:cNvSpPr txBox="1"/>
          <p:nvPr/>
        </p:nvSpPr>
        <p:spPr>
          <a:xfrm>
            <a:off x="5105400" y="6019800"/>
            <a:ext cx="3276600" cy="338554"/>
          </a:xfrm>
          <a:prstGeom prst="rect">
            <a:avLst/>
          </a:prstGeom>
          <a:noFill/>
        </p:spPr>
        <p:txBody>
          <a:bodyPr wrap="square" rtlCol="0">
            <a:spAutoFit/>
          </a:bodyPr>
          <a:lstStyle/>
          <a:p>
            <a:pPr algn="ctr"/>
            <a:r>
              <a:rPr lang="en-US" sz="1600" b="1" dirty="0" smtClean="0"/>
              <a:t>Standardized EWMA Chart</a:t>
            </a:r>
            <a:endParaRPr lang="en-US" sz="1600" b="1" dirty="0"/>
          </a:p>
        </p:txBody>
      </p:sp>
      <p:sp>
        <p:nvSpPr>
          <p:cNvPr id="15" name="Oval 14"/>
          <p:cNvSpPr/>
          <p:nvPr/>
        </p:nvSpPr>
        <p:spPr>
          <a:xfrm>
            <a:off x="3352800" y="2362200"/>
            <a:ext cx="652248" cy="1066800"/>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352800" y="4343400"/>
            <a:ext cx="652248" cy="1066800"/>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0" y="4419600"/>
            <a:ext cx="652248" cy="1066800"/>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400" y="23622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In Control</a:t>
            </a:r>
            <a:endParaRPr lang="en-US" b="1" dirty="0">
              <a:latin typeface="Arial" pitchFamily="34" charset="0"/>
              <a:cs typeface="Arial" pitchFamily="34" charset="0"/>
            </a:endParaRPr>
          </a:p>
        </p:txBody>
      </p:sp>
      <p:sp>
        <p:nvSpPr>
          <p:cNvPr id="21" name="Rectangle 20"/>
          <p:cNvSpPr/>
          <p:nvPr/>
        </p:nvSpPr>
        <p:spPr>
          <a:xfrm>
            <a:off x="4724400" y="4343400"/>
            <a:ext cx="1905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Out-of-Control</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Spatial Analysis</a:t>
            </a:r>
            <a:endParaRPr lang="en-US" dirty="0">
              <a:latin typeface="Arial Black" pitchFamily="34" charset="0"/>
            </a:endParaRPr>
          </a:p>
        </p:txBody>
      </p:sp>
      <p:sp>
        <p:nvSpPr>
          <p:cNvPr id="4" name="TextBox 3"/>
          <p:cNvSpPr txBox="1"/>
          <p:nvPr/>
        </p:nvSpPr>
        <p:spPr>
          <a:xfrm>
            <a:off x="832853" y="1447800"/>
            <a:ext cx="7549143" cy="1508105"/>
          </a:xfrm>
          <a:prstGeom prst="rect">
            <a:avLst/>
          </a:prstGeom>
          <a:noFill/>
        </p:spPr>
        <p:txBody>
          <a:bodyPr wrap="square" rtlCol="0">
            <a:spAutoFit/>
          </a:bodyPr>
          <a:lstStyle/>
          <a:p>
            <a:pPr algn="ctr"/>
            <a:r>
              <a:rPr lang="en-US" sz="2800" dirty="0" smtClean="0"/>
              <a:t>Determine the </a:t>
            </a:r>
            <a:r>
              <a:rPr lang="en-US" sz="2800" i="1" dirty="0" smtClean="0">
                <a:solidFill>
                  <a:schemeClr val="accent2"/>
                </a:solidFill>
              </a:rPr>
              <a:t>radius size </a:t>
            </a:r>
            <a:r>
              <a:rPr lang="en-US" sz="2800" dirty="0" smtClean="0"/>
              <a:t>and </a:t>
            </a:r>
          </a:p>
          <a:p>
            <a:pPr algn="ctr"/>
            <a:r>
              <a:rPr lang="en-US" sz="2800" dirty="0" smtClean="0"/>
              <a:t>the </a:t>
            </a:r>
            <a:r>
              <a:rPr lang="en-US" sz="2800" i="1" dirty="0" smtClean="0">
                <a:solidFill>
                  <a:schemeClr val="accent2"/>
                </a:solidFill>
              </a:rPr>
              <a:t>maximum likelihood</a:t>
            </a:r>
            <a:r>
              <a:rPr lang="en-US" sz="2800" dirty="0" smtClean="0">
                <a:solidFill>
                  <a:schemeClr val="accent2"/>
                </a:solidFill>
              </a:rPr>
              <a:t> </a:t>
            </a:r>
            <a:r>
              <a:rPr lang="en-US" sz="2800" dirty="0" smtClean="0"/>
              <a:t>through </a:t>
            </a:r>
          </a:p>
          <a:p>
            <a:pPr algn="ctr"/>
            <a:r>
              <a:rPr lang="en-US" sz="3600" b="1" dirty="0" err="1" smtClean="0"/>
              <a:t>Kuldorff’s</a:t>
            </a:r>
            <a:r>
              <a:rPr lang="en-US" sz="3600" b="1" dirty="0" smtClean="0"/>
              <a:t> SCAN Statistic L(Z)</a:t>
            </a:r>
            <a:endParaRPr lang="en-US" sz="3600" b="1" dirty="0"/>
          </a:p>
        </p:txBody>
      </p:sp>
      <p:pic>
        <p:nvPicPr>
          <p:cNvPr id="5" name="Picture 2"/>
          <p:cNvPicPr>
            <a:picLocks noChangeAspect="1" noChangeArrowheads="1"/>
          </p:cNvPicPr>
          <p:nvPr/>
        </p:nvPicPr>
        <p:blipFill>
          <a:blip r:embed="rId3"/>
          <a:srcRect/>
          <a:stretch>
            <a:fillRect/>
          </a:stretch>
        </p:blipFill>
        <p:spPr bwMode="auto">
          <a:xfrm>
            <a:off x="832854" y="2971800"/>
            <a:ext cx="7549146"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09600" y="4955738"/>
            <a:ext cx="8001000" cy="1292662"/>
          </a:xfrm>
          <a:prstGeom prst="rect">
            <a:avLst/>
          </a:prstGeom>
          <a:noFill/>
        </p:spPr>
        <p:txBody>
          <a:bodyPr wrap="square" rtlCol="0">
            <a:spAutoFit/>
          </a:bodyPr>
          <a:lstStyle/>
          <a:p>
            <a:r>
              <a:rPr lang="en-US" sz="2400" dirty="0" smtClean="0"/>
              <a:t>	</a:t>
            </a:r>
            <a:r>
              <a:rPr lang="en-US" dirty="0" err="1" smtClean="0"/>
              <a:t>N</a:t>
            </a:r>
            <a:r>
              <a:rPr lang="en-US" baseline="-25000" dirty="0" err="1" smtClean="0"/>
              <a:t>z</a:t>
            </a:r>
            <a:r>
              <a:rPr lang="en-US" dirty="0" smtClean="0"/>
              <a:t> = the number of data points in search area Z</a:t>
            </a:r>
          </a:p>
          <a:p>
            <a:r>
              <a:rPr lang="en-US" dirty="0" smtClean="0"/>
              <a:t>	</a:t>
            </a:r>
            <a:r>
              <a:rPr lang="en-US" i="1" dirty="0" smtClean="0"/>
              <a:t>µ</a:t>
            </a:r>
            <a:r>
              <a:rPr lang="en-US" dirty="0" smtClean="0"/>
              <a:t>(z)= the number of applicable incidences in search area Z</a:t>
            </a:r>
          </a:p>
          <a:p>
            <a:r>
              <a:rPr lang="en-US" dirty="0" smtClean="0"/>
              <a:t>	N</a:t>
            </a:r>
            <a:r>
              <a:rPr lang="en-US" baseline="-25000" dirty="0" smtClean="0"/>
              <a:t>G</a:t>
            </a:r>
            <a:r>
              <a:rPr lang="en-US" dirty="0" smtClean="0"/>
              <a:t> = the number of data points in the population (sample space G)</a:t>
            </a:r>
          </a:p>
          <a:p>
            <a:r>
              <a:rPr lang="en-US" dirty="0" smtClean="0"/>
              <a:t>	</a:t>
            </a:r>
            <a:r>
              <a:rPr lang="en-US" i="1" dirty="0" smtClean="0"/>
              <a:t>µ</a:t>
            </a:r>
            <a:r>
              <a:rPr lang="en-US" dirty="0" smtClean="0"/>
              <a:t>(G)= the number of applicable incidences in the population (G)</a:t>
            </a:r>
            <a:endParaRPr lang="en-US" dirty="0"/>
          </a:p>
        </p:txBody>
      </p:sp>
      <p:sp>
        <p:nvSpPr>
          <p:cNvPr id="7" name="TextBox 6"/>
          <p:cNvSpPr txBox="1"/>
          <p:nvPr/>
        </p:nvSpPr>
        <p:spPr>
          <a:xfrm>
            <a:off x="762000" y="4736068"/>
            <a:ext cx="8001000" cy="369332"/>
          </a:xfrm>
          <a:prstGeom prst="rect">
            <a:avLst/>
          </a:prstGeom>
          <a:noFill/>
        </p:spPr>
        <p:txBody>
          <a:bodyPr wrap="square" rtlCol="0">
            <a:spAutoFit/>
          </a:bodyPr>
          <a:lstStyle/>
          <a:p>
            <a:r>
              <a:rPr lang="en-US" dirty="0" smtClean="0"/>
              <a:t>Where:</a:t>
            </a:r>
            <a:endParaRPr lang="en-US"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afterEffect">
                                  <p:stCondLst>
                                    <p:cond delay="6500"/>
                                  </p:stCondLst>
                                  <p:childTnLst>
                                    <p:anim to="0.7" calcmode="lin" valueType="num">
                                      <p:cBhvr override="childStyle">
                                        <p:cTn id="6" dur="500" fill="hold"/>
                                        <p:tgtEl>
                                          <p:spTgt spid="4"/>
                                        </p:tgtEl>
                                        <p:attrNameLst>
                                          <p:attrName>style.fontSize</p:attrName>
                                        </p:attrNameLst>
                                      </p:cBhvr>
                                    </p:anim>
                                  </p:childTnLst>
                                </p:cTn>
                              </p:par>
                              <p:par>
                                <p:cTn id="7" presetID="6" presetClass="emph" presetSubtype="0" fill="hold" nodeType="withEffect">
                                  <p:stCondLst>
                                    <p:cond delay="6500"/>
                                  </p:stCondLst>
                                  <p:childTnLst>
                                    <p:animScale>
                                      <p:cBhvr>
                                        <p:cTn id="8" dur="500" fill="hold"/>
                                        <p:tgtEl>
                                          <p:spTgt spid="5"/>
                                        </p:tgtEl>
                                      </p:cBhvr>
                                      <p:by x="65000" y="65000"/>
                                    </p:animScale>
                                  </p:childTnLst>
                                </p:cTn>
                              </p:par>
                              <p:par>
                                <p:cTn id="9" presetID="0" presetClass="path" presetSubtype="0" accel="50000" decel="50000" fill="hold" grpId="1" nodeType="withEffect">
                                  <p:stCondLst>
                                    <p:cond delay="6500"/>
                                  </p:stCondLst>
                                  <p:childTnLst>
                                    <p:animMotion origin="layout" path="M 5.55556E-7 -3.64162E-6 L -0.22049 0.00116 " pathEditMode="relative" rAng="0" ptsTypes="AA">
                                      <p:cBhvr>
                                        <p:cTn id="10" dur="500" fill="hold"/>
                                        <p:tgtEl>
                                          <p:spTgt spid="4"/>
                                        </p:tgtEl>
                                        <p:attrNameLst>
                                          <p:attrName>ppt_x</p:attrName>
                                          <p:attrName>ppt_y</p:attrName>
                                        </p:attrNameLst>
                                      </p:cBhvr>
                                      <p:rCtr x="-110" y="0"/>
                                    </p:animMotion>
                                  </p:childTnLst>
                                </p:cTn>
                              </p:par>
                              <p:par>
                                <p:cTn id="11" presetID="0" presetClass="path" presetSubtype="0" accel="50000" decel="50000" fill="hold" nodeType="withEffect">
                                  <p:stCondLst>
                                    <p:cond delay="6500"/>
                                  </p:stCondLst>
                                  <p:childTnLst>
                                    <p:animMotion origin="layout" path="M 5.55556E-7 -4.16185E-6 L -0.21215 -0.11653 " pathEditMode="relative" rAng="0" ptsTypes="AA">
                                      <p:cBhvr>
                                        <p:cTn id="12" dur="500" fill="hold"/>
                                        <p:tgtEl>
                                          <p:spTgt spid="5"/>
                                        </p:tgtEl>
                                        <p:attrNameLst>
                                          <p:attrName>ppt_x</p:attrName>
                                          <p:attrName>ppt_y</p:attrName>
                                        </p:attrNameLst>
                                      </p:cBhvr>
                                      <p:rCtr x="-106" y="-58"/>
                                    </p:animMotion>
                                  </p:childTnLst>
                                </p:cTn>
                              </p:par>
                              <p:par>
                                <p:cTn id="13" presetID="1" presetClass="exit" presetSubtype="0" fill="hold" grpId="0" nodeType="withEffect">
                                  <p:stCondLst>
                                    <p:cond delay="650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65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0" y="1524000"/>
          <a:ext cx="3229240" cy="2205336"/>
        </p:xfrm>
        <a:graphic>
          <a:graphicData uri="http://schemas.openxmlformats.org/drawingml/2006/table">
            <a:tbl>
              <a:tblPr>
                <a:effectLst>
                  <a:innerShdw blurRad="114300">
                    <a:prstClr val="black"/>
                  </a:innerShdw>
                </a:effectLst>
                <a:tableStyleId>{16D9F66E-5EB9-4882-86FB-DCBF35E3C3E4}</a:tableStyleId>
              </a:tblPr>
              <a:tblGrid>
                <a:gridCol w="807310"/>
                <a:gridCol w="807310"/>
                <a:gridCol w="807310"/>
                <a:gridCol w="807310"/>
              </a:tblGrid>
              <a:tr h="551334">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r>
              <a:tr h="551334">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r>
              <a:tr h="551334">
                <a:tc>
                  <a:txBody>
                    <a:bodyPr/>
                    <a:lstStyle/>
                    <a:p>
                      <a:endParaRPr lang="en-US" sz="180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r>
              <a:tr h="551334">
                <a:tc>
                  <a:txBody>
                    <a:bodyPr/>
                    <a:lstStyle/>
                    <a:p>
                      <a:endParaRPr lang="en-US" sz="1800"/>
                    </a:p>
                  </a:txBody>
                  <a:tcPr marL="94514" marR="94514" marT="47258" marB="47258"/>
                </a:tc>
                <a:tc>
                  <a:txBody>
                    <a:bodyPr/>
                    <a:lstStyle/>
                    <a:p>
                      <a:endParaRPr lang="en-US" sz="180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r>
            </a:tbl>
          </a:graphicData>
        </a:graphic>
      </p:graphicFrame>
      <p:sp>
        <p:nvSpPr>
          <p:cNvPr id="6" name="Oval 5"/>
          <p:cNvSpPr/>
          <p:nvPr/>
        </p:nvSpPr>
        <p:spPr>
          <a:xfrm flipV="1">
            <a:off x="7620000" y="2514600"/>
            <a:ext cx="228600" cy="228600"/>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620000" y="2514600"/>
            <a:ext cx="228600" cy="228600"/>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2" name="Chart 11"/>
          <p:cNvGraphicFramePr>
            <a:graphicFrameLocks/>
          </p:cNvGraphicFramePr>
          <p:nvPr/>
        </p:nvGraphicFramePr>
        <p:xfrm>
          <a:off x="5105400" y="3805537"/>
          <a:ext cx="3429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18438" name="Title 1"/>
          <p:cNvSpPr>
            <a:spLocks noGrp="1"/>
          </p:cNvSpPr>
          <p:nvPr>
            <p:ph type="title"/>
          </p:nvPr>
        </p:nvSpPr>
        <p:spPr/>
        <p:txBody>
          <a:bodyPr/>
          <a:lstStyle/>
          <a:p>
            <a:r>
              <a:rPr lang="en-US" dirty="0" smtClean="0">
                <a:latin typeface="Arial Black" pitchFamily="34" charset="0"/>
              </a:rPr>
              <a:t>Spatial Analysis</a:t>
            </a:r>
          </a:p>
        </p:txBody>
      </p:sp>
      <p:graphicFrame>
        <p:nvGraphicFramePr>
          <p:cNvPr id="11" name="Table 10"/>
          <p:cNvGraphicFramePr>
            <a:graphicFrameLocks noGrp="1"/>
          </p:cNvGraphicFramePr>
          <p:nvPr/>
        </p:nvGraphicFramePr>
        <p:xfrm>
          <a:off x="685800" y="4267200"/>
          <a:ext cx="4038600" cy="1473745"/>
        </p:xfrm>
        <a:graphic>
          <a:graphicData uri="http://schemas.openxmlformats.org/drawingml/2006/table">
            <a:tbl>
              <a:tblPr firstRow="1">
                <a:tableStyleId>{E269D01E-BC32-4049-B463-5C60D7B0CCD2}</a:tableStyleId>
              </a:tblPr>
              <a:tblGrid>
                <a:gridCol w="762000"/>
                <a:gridCol w="762000"/>
                <a:gridCol w="609600"/>
                <a:gridCol w="1143000"/>
                <a:gridCol w="762000"/>
              </a:tblGrid>
              <a:tr h="439401">
                <a:tc>
                  <a:txBody>
                    <a:bodyPr/>
                    <a:lstStyle/>
                    <a:p>
                      <a:pPr algn="ctr"/>
                      <a:r>
                        <a:rPr lang="en-US" sz="1900" dirty="0" smtClean="0">
                          <a:latin typeface="Arial Narrow" pitchFamily="34" charset="0"/>
                        </a:rPr>
                        <a:t>X</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Y</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R</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L(Actual)</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P</a:t>
                      </a:r>
                      <a:endParaRPr lang="en-US" sz="1900" dirty="0">
                        <a:latin typeface="Arial Narrow" pitchFamily="34" charset="0"/>
                      </a:endParaRPr>
                    </a:p>
                  </a:txBody>
                  <a:tcPr marL="59974" marR="59974" marT="29986" marB="29986"/>
                </a:tc>
              </a:tr>
              <a:tr h="51229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a:latin typeface="Arial" pitchFamily="34" charset="0"/>
                        <a:cs typeface="Arial" pitchFamily="34" charset="0"/>
                      </a:endParaRPr>
                    </a:p>
                  </a:txBody>
                  <a:tcPr marL="59974" marR="59974" marT="29986" marB="29986"/>
                </a:tc>
                <a:tc>
                  <a:txBody>
                    <a:bodyPr/>
                    <a:lstStyle/>
                    <a:p>
                      <a:pPr algn="ctr"/>
                      <a:endParaRPr lang="en-US" sz="3000">
                        <a:latin typeface="Arial" pitchFamily="34" charset="0"/>
                        <a:cs typeface="Arial" pitchFamily="34" charset="0"/>
                      </a:endParaRPr>
                    </a:p>
                  </a:txBody>
                  <a:tcPr marL="59974" marR="59974" marT="29986" marB="29986"/>
                </a:tc>
              </a:tr>
              <a:tr h="51229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r>
            </a:tbl>
          </a:graphicData>
        </a:graphic>
      </p:graphicFrame>
      <p:sp>
        <p:nvSpPr>
          <p:cNvPr id="13" name="Oval 12"/>
          <p:cNvSpPr/>
          <p:nvPr/>
        </p:nvSpPr>
        <p:spPr>
          <a:xfrm>
            <a:off x="7924800" y="4740575"/>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4" name="Oval 13"/>
          <p:cNvSpPr/>
          <p:nvPr/>
        </p:nvSpPr>
        <p:spPr>
          <a:xfrm>
            <a:off x="7315200" y="4484987"/>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5" name="Oval 14"/>
          <p:cNvSpPr/>
          <p:nvPr/>
        </p:nvSpPr>
        <p:spPr>
          <a:xfrm>
            <a:off x="6858000" y="4740575"/>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6" name="Oval 15"/>
          <p:cNvSpPr/>
          <p:nvPr/>
        </p:nvSpPr>
        <p:spPr>
          <a:xfrm>
            <a:off x="6400800" y="5018387"/>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8" name="Oval 17"/>
          <p:cNvSpPr/>
          <p:nvPr/>
        </p:nvSpPr>
        <p:spPr>
          <a:xfrm>
            <a:off x="5970588" y="5246987"/>
            <a:ext cx="138112"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23" name="Oval 22"/>
          <p:cNvSpPr/>
          <p:nvPr/>
        </p:nvSpPr>
        <p:spPr>
          <a:xfrm>
            <a:off x="7239000" y="4415137"/>
            <a:ext cx="304800" cy="304800"/>
          </a:xfrm>
          <a:prstGeom prst="ellipse">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6553200" y="3962400"/>
            <a:ext cx="1371600" cy="36933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a:solidFill>
                  <a:schemeClr val="bg1"/>
                </a:solidFill>
                <a:latin typeface="Arial Black" pitchFamily="34" charset="0"/>
              </a:rPr>
              <a:t>L(Z</a:t>
            </a:r>
            <a:r>
              <a:rPr lang="en-US" dirty="0" smtClean="0">
                <a:solidFill>
                  <a:schemeClr val="bg1"/>
                </a:solidFill>
                <a:latin typeface="Arial Black" pitchFamily="34" charset="0"/>
              </a:rPr>
              <a:t>) = 17</a:t>
            </a:r>
            <a:endParaRPr lang="en-US" dirty="0">
              <a:solidFill>
                <a:schemeClr val="bg1"/>
              </a:solidFill>
              <a:latin typeface="Arial Black" pitchFamily="34" charset="0"/>
            </a:endParaRPr>
          </a:p>
        </p:txBody>
      </p:sp>
      <p:sp>
        <p:nvSpPr>
          <p:cNvPr id="22" name="TextBox 21"/>
          <p:cNvSpPr txBox="1"/>
          <p:nvPr/>
        </p:nvSpPr>
        <p:spPr>
          <a:xfrm>
            <a:off x="838200" y="4733925"/>
            <a:ext cx="533400" cy="400110"/>
          </a:xfrm>
          <a:prstGeom prst="rect">
            <a:avLst/>
          </a:prstGeom>
          <a:noFill/>
        </p:spPr>
        <p:txBody>
          <a:bodyPr wrap="square" rtlCol="0">
            <a:spAutoFit/>
          </a:bodyPr>
          <a:lstStyle/>
          <a:p>
            <a:pPr fontAlgn="t"/>
            <a:r>
              <a:rPr lang="en-US" sz="2000" b="1" dirty="0" smtClean="0">
                <a:solidFill>
                  <a:schemeClr val="bg1"/>
                </a:solidFill>
              </a:rPr>
              <a:t>73</a:t>
            </a:r>
          </a:p>
        </p:txBody>
      </p:sp>
      <p:sp>
        <p:nvSpPr>
          <p:cNvPr id="29" name="TextBox 28"/>
          <p:cNvSpPr txBox="1"/>
          <p:nvPr/>
        </p:nvSpPr>
        <p:spPr>
          <a:xfrm>
            <a:off x="1524000" y="4733925"/>
            <a:ext cx="685800" cy="400110"/>
          </a:xfrm>
          <a:prstGeom prst="rect">
            <a:avLst/>
          </a:prstGeom>
          <a:noFill/>
        </p:spPr>
        <p:txBody>
          <a:bodyPr wrap="square" rtlCol="0">
            <a:spAutoFit/>
          </a:bodyPr>
          <a:lstStyle/>
          <a:p>
            <a:pPr fontAlgn="t"/>
            <a:r>
              <a:rPr lang="en-US" sz="2000" b="1" dirty="0" smtClean="0">
                <a:solidFill>
                  <a:schemeClr val="bg1"/>
                </a:solidFill>
              </a:rPr>
              <a:t>42.1</a:t>
            </a:r>
          </a:p>
        </p:txBody>
      </p:sp>
      <p:sp>
        <p:nvSpPr>
          <p:cNvPr id="34" name="TextBox 33"/>
          <p:cNvSpPr txBox="1"/>
          <p:nvPr/>
        </p:nvSpPr>
        <p:spPr>
          <a:xfrm>
            <a:off x="2286000" y="4733925"/>
            <a:ext cx="533400" cy="400110"/>
          </a:xfrm>
          <a:prstGeom prst="rect">
            <a:avLst/>
          </a:prstGeom>
          <a:noFill/>
        </p:spPr>
        <p:txBody>
          <a:bodyPr wrap="square" rtlCol="0">
            <a:spAutoFit/>
          </a:bodyPr>
          <a:lstStyle/>
          <a:p>
            <a:pPr fontAlgn="t"/>
            <a:r>
              <a:rPr lang="en-US" sz="2000" b="1" dirty="0" smtClean="0">
                <a:solidFill>
                  <a:schemeClr val="bg1"/>
                </a:solidFill>
              </a:rPr>
              <a:t>20</a:t>
            </a:r>
          </a:p>
        </p:txBody>
      </p:sp>
      <p:sp>
        <p:nvSpPr>
          <p:cNvPr id="37" name="TextBox 36"/>
          <p:cNvSpPr txBox="1"/>
          <p:nvPr/>
        </p:nvSpPr>
        <p:spPr>
          <a:xfrm>
            <a:off x="2895600" y="4733925"/>
            <a:ext cx="914400" cy="400110"/>
          </a:xfrm>
          <a:prstGeom prst="rect">
            <a:avLst/>
          </a:prstGeom>
          <a:noFill/>
        </p:spPr>
        <p:txBody>
          <a:bodyPr wrap="square" rtlCol="0">
            <a:spAutoFit/>
          </a:bodyPr>
          <a:lstStyle/>
          <a:p>
            <a:pPr algn="ctr" fontAlgn="t"/>
            <a:r>
              <a:rPr lang="en-US" sz="2000" b="1" dirty="0" smtClean="0">
                <a:solidFill>
                  <a:schemeClr val="bg1"/>
                </a:solidFill>
              </a:rPr>
              <a:t>17</a:t>
            </a:r>
          </a:p>
        </p:txBody>
      </p:sp>
      <p:sp>
        <p:nvSpPr>
          <p:cNvPr id="30" name="TextBox 29"/>
          <p:cNvSpPr txBox="1"/>
          <p:nvPr/>
        </p:nvSpPr>
        <p:spPr>
          <a:xfrm>
            <a:off x="228600" y="1447800"/>
            <a:ext cx="4800599" cy="969496"/>
          </a:xfrm>
          <a:prstGeom prst="rect">
            <a:avLst/>
          </a:prstGeom>
          <a:noFill/>
        </p:spPr>
        <p:txBody>
          <a:bodyPr wrap="square" rtlCol="0">
            <a:spAutoFit/>
          </a:bodyPr>
          <a:lstStyle/>
          <a:p>
            <a:pPr algn="ctr"/>
            <a:r>
              <a:rPr lang="en-US" sz="1900" dirty="0" smtClean="0"/>
              <a:t>Determine the </a:t>
            </a:r>
            <a:r>
              <a:rPr lang="en-US" sz="1900" i="1" dirty="0" smtClean="0">
                <a:solidFill>
                  <a:schemeClr val="accent2"/>
                </a:solidFill>
              </a:rPr>
              <a:t>radius size </a:t>
            </a:r>
            <a:r>
              <a:rPr lang="en-US" sz="1900" dirty="0" smtClean="0"/>
              <a:t>and </a:t>
            </a:r>
          </a:p>
          <a:p>
            <a:pPr algn="ctr"/>
            <a:r>
              <a:rPr lang="en-US" sz="1900" dirty="0" smtClean="0"/>
              <a:t>the </a:t>
            </a:r>
            <a:r>
              <a:rPr lang="en-US" sz="1900" i="1" dirty="0" smtClean="0">
                <a:solidFill>
                  <a:schemeClr val="accent2"/>
                </a:solidFill>
              </a:rPr>
              <a:t>maximum likelihood</a:t>
            </a:r>
            <a:r>
              <a:rPr lang="en-US" sz="1900" dirty="0" smtClean="0">
                <a:solidFill>
                  <a:schemeClr val="accent2"/>
                </a:solidFill>
              </a:rPr>
              <a:t> </a:t>
            </a:r>
            <a:r>
              <a:rPr lang="en-US" sz="1900" dirty="0" smtClean="0"/>
              <a:t>through </a:t>
            </a:r>
          </a:p>
          <a:p>
            <a:pPr algn="ctr"/>
            <a:r>
              <a:rPr lang="en-US" sz="1900" b="1" dirty="0" err="1" smtClean="0"/>
              <a:t>Kuldorff’s</a:t>
            </a:r>
            <a:r>
              <a:rPr lang="en-US" sz="1900" b="1" dirty="0" smtClean="0"/>
              <a:t> SCAN Statistic L(Z)</a:t>
            </a:r>
            <a:endParaRPr lang="en-US" sz="1900" b="1" dirty="0"/>
          </a:p>
        </p:txBody>
      </p:sp>
      <p:pic>
        <p:nvPicPr>
          <p:cNvPr id="31" name="Picture 2"/>
          <p:cNvPicPr>
            <a:picLocks noChangeAspect="1" noChangeArrowheads="1"/>
          </p:cNvPicPr>
          <p:nvPr/>
        </p:nvPicPr>
        <p:blipFill>
          <a:blip r:embed="rId4"/>
          <a:srcRect/>
          <a:stretch>
            <a:fillRect/>
          </a:stretch>
        </p:blipFill>
        <p:spPr bwMode="auto">
          <a:xfrm>
            <a:off x="228600" y="2514600"/>
            <a:ext cx="4800600" cy="101758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33" name="Oval 32"/>
          <p:cNvSpPr/>
          <p:nvPr/>
        </p:nvSpPr>
        <p:spPr>
          <a:xfrm>
            <a:off x="7239000" y="2667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7391400" y="3429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a:off x="7315200" y="2286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p:cNvSpPr/>
          <p:nvPr/>
        </p:nvSpPr>
        <p:spPr>
          <a:xfrm>
            <a:off x="7543800" y="28194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p:cNvSpPr/>
          <p:nvPr/>
        </p:nvSpPr>
        <p:spPr>
          <a:xfrm>
            <a:off x="8153400" y="33528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7924800" y="25146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p:cNvSpPr/>
          <p:nvPr/>
        </p:nvSpPr>
        <p:spPr>
          <a:xfrm>
            <a:off x="8001000" y="22098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p:cNvSpPr/>
          <p:nvPr/>
        </p:nvSpPr>
        <p:spPr>
          <a:xfrm>
            <a:off x="8077200" y="1600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6172200" y="2286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75" name="Oval 74"/>
          <p:cNvSpPr/>
          <p:nvPr/>
        </p:nvSpPr>
        <p:spPr>
          <a:xfrm>
            <a:off x="5638800" y="33528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Oval 77"/>
          <p:cNvSpPr/>
          <p:nvPr/>
        </p:nvSpPr>
        <p:spPr>
          <a:xfrm>
            <a:off x="5943600" y="1981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p:cNvSpPr/>
          <p:nvPr/>
        </p:nvSpPr>
        <p:spPr>
          <a:xfrm>
            <a:off x="6324600" y="20574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p:cNvSpPr/>
          <p:nvPr/>
        </p:nvSpPr>
        <p:spPr>
          <a:xfrm>
            <a:off x="6248400" y="2667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Oval 82"/>
          <p:cNvSpPr/>
          <p:nvPr/>
        </p:nvSpPr>
        <p:spPr>
          <a:xfrm>
            <a:off x="6553200" y="2362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p:cNvSpPr/>
          <p:nvPr/>
        </p:nvSpPr>
        <p:spPr>
          <a:xfrm>
            <a:off x="5715000" y="24384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5486400" y="1600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a:off x="6705600" y="1600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p:cNvSpPr txBox="1">
            <a:spLocks noChangeArrowheads="1"/>
          </p:cNvSpPr>
          <p:nvPr/>
        </p:nvSpPr>
        <p:spPr bwMode="auto">
          <a:xfrm>
            <a:off x="6019800" y="2419290"/>
            <a:ext cx="1447800" cy="40011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000" dirty="0" smtClean="0">
                <a:solidFill>
                  <a:schemeClr val="bg1"/>
                </a:solidFill>
                <a:latin typeface="Arial Black" pitchFamily="34" charset="0"/>
              </a:rPr>
              <a:t>(</a:t>
            </a:r>
            <a:r>
              <a:rPr lang="en-US" dirty="0" smtClean="0">
                <a:solidFill>
                  <a:schemeClr val="bg1"/>
                </a:solidFill>
                <a:latin typeface="Arial Black" pitchFamily="34" charset="0"/>
              </a:rPr>
              <a:t>73,42.1)</a:t>
            </a:r>
            <a:endParaRPr lang="en-US" dirty="0">
              <a:solidFill>
                <a:schemeClr val="bg1"/>
              </a:solidFill>
              <a:latin typeface="Arial Black" pitchFamily="34" charset="0"/>
            </a:endParaRPr>
          </a:p>
        </p:txBody>
      </p:sp>
      <p:sp>
        <p:nvSpPr>
          <p:cNvPr id="26" name="TextBox 25"/>
          <p:cNvSpPr txBox="1">
            <a:spLocks noChangeArrowheads="1"/>
          </p:cNvSpPr>
          <p:nvPr/>
        </p:nvSpPr>
        <p:spPr bwMode="auto">
          <a:xfrm>
            <a:off x="6400800" y="3364468"/>
            <a:ext cx="1752600" cy="36933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a:solidFill>
                  <a:schemeClr val="bg1"/>
                </a:solidFill>
                <a:latin typeface="Arial Black" pitchFamily="34" charset="0"/>
              </a:rPr>
              <a:t>Radius </a:t>
            </a:r>
            <a:r>
              <a:rPr lang="en-US" dirty="0" smtClean="0">
                <a:solidFill>
                  <a:schemeClr val="bg1"/>
                </a:solidFill>
                <a:latin typeface="Arial Black" pitchFamily="34" charset="0"/>
              </a:rPr>
              <a:t>= 20 </a:t>
            </a:r>
            <a:endParaRPr lang="en-US" dirty="0">
              <a:solidFill>
                <a:schemeClr val="bg1"/>
              </a:solidFill>
              <a:latin typeface="Arial Black" pitchFamily="34"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7"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100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1000"/>
                                  </p:stCondLst>
                                  <p:childTnLst>
                                    <p:set>
                                      <p:cBhvr>
                                        <p:cTn id="46" dur="1" fill="hold">
                                          <p:stCondLst>
                                            <p:cond delay="0"/>
                                          </p:stCondLst>
                                        </p:cTn>
                                        <p:tgtEl>
                                          <p:spTgt spid="11"/>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3000"/>
                                  </p:stCondLst>
                                  <p:childTnLst>
                                    <p:set>
                                      <p:cBhvr>
                                        <p:cTn id="49" dur="1" fill="hold">
                                          <p:stCondLst>
                                            <p:cond delay="0"/>
                                          </p:stCondLst>
                                        </p:cTn>
                                        <p:tgtEl>
                                          <p:spTgt spid="24"/>
                                        </p:tgtEl>
                                        <p:attrNameLst>
                                          <p:attrName>style.visibility</p:attrName>
                                        </p:attrNameLst>
                                      </p:cBhvr>
                                      <p:to>
                                        <p:strVal val="visible"/>
                                      </p:to>
                                    </p:set>
                                  </p:childTnLst>
                                </p:cTn>
                              </p:par>
                            </p:childTnLst>
                          </p:cTn>
                        </p:par>
                        <p:par>
                          <p:cTn id="50" fill="hold">
                            <p:stCondLst>
                              <p:cond delay="4000"/>
                            </p:stCondLst>
                            <p:childTnLst>
                              <p:par>
                                <p:cTn id="51" presetID="1" presetClass="exit" presetSubtype="0" fill="hold" grpId="1" nodeType="afterEffect">
                                  <p:stCondLst>
                                    <p:cond delay="1500"/>
                                  </p:stCondLst>
                                  <p:childTnLst>
                                    <p:set>
                                      <p:cBhvr>
                                        <p:cTn id="52" dur="1" fill="hold">
                                          <p:stCondLst>
                                            <p:cond delay="0"/>
                                          </p:stCondLst>
                                        </p:cTn>
                                        <p:tgtEl>
                                          <p:spTgt spid="24"/>
                                        </p:tgtEl>
                                        <p:attrNameLst>
                                          <p:attrName>style.visibility</p:attrName>
                                        </p:attrNameLst>
                                      </p:cBhvr>
                                      <p:to>
                                        <p:strVal val="hidden"/>
                                      </p:to>
                                    </p:set>
                                  </p:childTnLst>
                                </p:cTn>
                              </p:par>
                              <p:par>
                                <p:cTn id="53" presetID="1" presetClass="entr" presetSubtype="0" fill="hold" grpId="2" nodeType="withEffect">
                                  <p:stCondLst>
                                    <p:cond delay="150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2" nodeType="withEffect">
                                  <p:stCondLst>
                                    <p:cond delay="1500"/>
                                  </p:stCondLst>
                                  <p:childTnLst>
                                    <p:set>
                                      <p:cBhvr>
                                        <p:cTn id="56" dur="1" fill="hold">
                                          <p:stCondLst>
                                            <p:cond delay="0"/>
                                          </p:stCondLst>
                                        </p:cTn>
                                        <p:tgtEl>
                                          <p:spTgt spid="29"/>
                                        </p:tgtEl>
                                        <p:attrNameLst>
                                          <p:attrName>style.visibility</p:attrName>
                                        </p:attrNameLst>
                                      </p:cBhvr>
                                      <p:to>
                                        <p:strVal val="visible"/>
                                      </p:to>
                                    </p:set>
                                  </p:childTnLst>
                                </p:cTn>
                              </p:par>
                            </p:childTnLst>
                          </p:cTn>
                        </p:par>
                        <p:par>
                          <p:cTn id="57" fill="hold">
                            <p:stCondLst>
                              <p:cond delay="5500"/>
                            </p:stCondLst>
                            <p:childTnLst>
                              <p:par>
                                <p:cTn id="58" presetID="1" presetClass="entr" presetSubtype="0" fill="hold" grpId="0" nodeType="afterEffect">
                                  <p:stCondLst>
                                    <p:cond delay="2000"/>
                                  </p:stCondLst>
                                  <p:childTnLst>
                                    <p:set>
                                      <p:cBhvr>
                                        <p:cTn id="59" dur="1" fill="hold">
                                          <p:stCondLst>
                                            <p:cond delay="0"/>
                                          </p:stCondLst>
                                        </p:cTn>
                                        <p:tgtEl>
                                          <p:spTgt spid="12"/>
                                        </p:tgtEl>
                                        <p:attrNameLst>
                                          <p:attrName>style.visibility</p:attrName>
                                        </p:attrNameLst>
                                      </p:cBhvr>
                                      <p:to>
                                        <p:strVal val="visible"/>
                                      </p:to>
                                    </p:set>
                                  </p:childTnLst>
                                </p:cTn>
                              </p:par>
                            </p:childTnLst>
                          </p:cTn>
                        </p:par>
                        <p:par>
                          <p:cTn id="60" fill="hold">
                            <p:stCondLst>
                              <p:cond delay="7500"/>
                            </p:stCondLst>
                            <p:childTnLst>
                              <p:par>
                                <p:cTn id="61" presetID="9" presetClass="emph" presetSubtype="0" grpId="6" nodeType="afterEffect">
                                  <p:stCondLst>
                                    <p:cond delay="1500"/>
                                  </p:stCondLst>
                                  <p:childTnLst>
                                    <p:set>
                                      <p:cBhvr rctx="PPT">
                                        <p:cTn id="62" dur="indefinite"/>
                                        <p:tgtEl>
                                          <p:spTgt spid="7"/>
                                        </p:tgtEl>
                                        <p:attrNameLst>
                                          <p:attrName>style.opacity</p:attrName>
                                        </p:attrNameLst>
                                      </p:cBhvr>
                                      <p:to>
                                        <p:strVal val="0.5"/>
                                      </p:to>
                                    </p:set>
                                    <p:animEffect filter="image" prLst="opacity: 0.5">
                                      <p:cBhvr rctx="IE">
                                        <p:cTn id="63" dur="indefinite"/>
                                        <p:tgtEl>
                                          <p:spTgt spid="7"/>
                                        </p:tgtEl>
                                      </p:cBhvr>
                                    </p:animEffect>
                                  </p:childTnLst>
                                </p:cTn>
                              </p:par>
                              <p:par>
                                <p:cTn id="64" presetID="6" presetClass="emph" presetSubtype="0" fill="hold" grpId="0" nodeType="withEffect">
                                  <p:stCondLst>
                                    <p:cond delay="1500"/>
                                  </p:stCondLst>
                                  <p:childTnLst>
                                    <p:animScale>
                                      <p:cBhvr>
                                        <p:cTn id="65" dur="2000" fill="hold"/>
                                        <p:tgtEl>
                                          <p:spTgt spid="7"/>
                                        </p:tgtEl>
                                      </p:cBhvr>
                                      <p:by x="145000" y="145000"/>
                                    </p:animScale>
                                  </p:childTnLst>
                                </p:cTn>
                              </p:par>
                              <p:par>
                                <p:cTn id="66" presetID="1" presetClass="entr" presetSubtype="0" fill="hold" grpId="0" nodeType="withEffect">
                                  <p:stCondLst>
                                    <p:cond delay="1500"/>
                                  </p:stCondLst>
                                  <p:childTnLst>
                                    <p:set>
                                      <p:cBhvr>
                                        <p:cTn id="67" dur="1" fill="hold">
                                          <p:stCondLst>
                                            <p:cond delay="0"/>
                                          </p:stCondLst>
                                        </p:cTn>
                                        <p:tgtEl>
                                          <p:spTgt spid="18"/>
                                        </p:tgtEl>
                                        <p:attrNameLst>
                                          <p:attrName>style.visibility</p:attrName>
                                        </p:attrNameLst>
                                      </p:cBhvr>
                                      <p:to>
                                        <p:strVal val="visible"/>
                                      </p:to>
                                    </p:set>
                                  </p:childTnLst>
                                </p:cTn>
                              </p:par>
                            </p:childTnLst>
                          </p:cTn>
                        </p:par>
                        <p:par>
                          <p:cTn id="68" fill="hold">
                            <p:stCondLst>
                              <p:cond delay="11000"/>
                            </p:stCondLst>
                            <p:childTnLst>
                              <p:par>
                                <p:cTn id="69" presetID="6" presetClass="emph" presetSubtype="0" fill="hold" grpId="2" nodeType="afterEffect">
                                  <p:stCondLst>
                                    <p:cond delay="0"/>
                                  </p:stCondLst>
                                  <p:childTnLst>
                                    <p:animScale>
                                      <p:cBhvr>
                                        <p:cTn id="70" dur="2000" fill="hold"/>
                                        <p:tgtEl>
                                          <p:spTgt spid="7"/>
                                        </p:tgtEl>
                                      </p:cBhvr>
                                      <p:by x="145000" y="145000"/>
                                    </p:animScale>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par>
                          <p:cTn id="73" fill="hold">
                            <p:stCondLst>
                              <p:cond delay="13000"/>
                            </p:stCondLst>
                            <p:childTnLst>
                              <p:par>
                                <p:cTn id="74" presetID="6" presetClass="emph" presetSubtype="0" fill="hold" grpId="3" nodeType="afterEffect">
                                  <p:stCondLst>
                                    <p:cond delay="0"/>
                                  </p:stCondLst>
                                  <p:childTnLst>
                                    <p:animScale>
                                      <p:cBhvr>
                                        <p:cTn id="75" dur="2000" fill="hold"/>
                                        <p:tgtEl>
                                          <p:spTgt spid="7"/>
                                        </p:tgtEl>
                                      </p:cBhvr>
                                      <p:by x="145000" y="145000"/>
                                    </p:animScale>
                                  </p:childTnLst>
                                </p:cTn>
                              </p:par>
                              <p:par>
                                <p:cTn id="76" presetID="1"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childTnLst>
                          </p:cTn>
                        </p:par>
                        <p:par>
                          <p:cTn id="78" fill="hold">
                            <p:stCondLst>
                              <p:cond delay="15000"/>
                            </p:stCondLst>
                            <p:childTnLst>
                              <p:par>
                                <p:cTn id="79" presetID="6" presetClass="emph" presetSubtype="0" fill="hold" grpId="4" nodeType="afterEffect">
                                  <p:stCondLst>
                                    <p:cond delay="0"/>
                                  </p:stCondLst>
                                  <p:childTnLst>
                                    <p:animScale>
                                      <p:cBhvr>
                                        <p:cTn id="80" dur="2000" fill="hold"/>
                                        <p:tgtEl>
                                          <p:spTgt spid="7"/>
                                        </p:tgtEl>
                                      </p:cBhvr>
                                      <p:by x="145000" y="145000"/>
                                    </p:animScale>
                                  </p:childTnLst>
                                </p:cTn>
                              </p:par>
                              <p:par>
                                <p:cTn id="81" presetID="1"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par>
                          <p:cTn id="83" fill="hold">
                            <p:stCondLst>
                              <p:cond delay="17000"/>
                            </p:stCondLst>
                            <p:childTnLst>
                              <p:par>
                                <p:cTn id="84" presetID="6" presetClass="emph" presetSubtype="0" fill="hold" grpId="5" nodeType="afterEffect">
                                  <p:stCondLst>
                                    <p:cond delay="0"/>
                                  </p:stCondLst>
                                  <p:childTnLst>
                                    <p:animScale>
                                      <p:cBhvr>
                                        <p:cTn id="85" dur="2000" fill="hold"/>
                                        <p:tgtEl>
                                          <p:spTgt spid="7"/>
                                        </p:tgtEl>
                                      </p:cBhvr>
                                      <p:by x="145000" y="145000"/>
                                    </p:animScale>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childTnLst>
                          </p:cTn>
                        </p:par>
                        <p:par>
                          <p:cTn id="88" fill="hold">
                            <p:stCondLst>
                              <p:cond delay="19000"/>
                            </p:stCondLst>
                            <p:childTnLst>
                              <p:par>
                                <p:cTn id="89" presetID="6" presetClass="emph" presetSubtype="0" fill="hold" grpId="1" nodeType="afterEffect">
                                  <p:stCondLst>
                                    <p:cond delay="0"/>
                                  </p:stCondLst>
                                  <p:childTnLst>
                                    <p:animScale>
                                      <p:cBhvr>
                                        <p:cTn id="90" dur="1000" fill="hold"/>
                                        <p:tgtEl>
                                          <p:spTgt spid="7"/>
                                        </p:tgtEl>
                                      </p:cBhvr>
                                      <p:by x="90000" y="90000"/>
                                    </p:animScale>
                                  </p:childTnLst>
                                </p:cTn>
                              </p:par>
                            </p:childTnLst>
                          </p:cTn>
                        </p:par>
                        <p:par>
                          <p:cTn id="91" fill="hold">
                            <p:stCondLst>
                              <p:cond delay="20000"/>
                            </p:stCondLst>
                            <p:childTnLst>
                              <p:par>
                                <p:cTn id="92" presetID="1"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childTnLst>
                          </p:cTn>
                        </p:par>
                        <p:par>
                          <p:cTn id="94" fill="hold">
                            <p:stCondLst>
                              <p:cond delay="20000"/>
                            </p:stCondLst>
                            <p:childTnLst>
                              <p:par>
                                <p:cTn id="95" presetID="1" presetClass="entr" presetSubtype="0" fill="hold" grpId="0" nodeType="afterEffect">
                                  <p:stCondLst>
                                    <p:cond delay="1000"/>
                                  </p:stCondLst>
                                  <p:childTnLst>
                                    <p:set>
                                      <p:cBhvr>
                                        <p:cTn id="96" dur="1" fill="hold">
                                          <p:stCondLst>
                                            <p:cond delay="0"/>
                                          </p:stCondLst>
                                        </p:cTn>
                                        <p:tgtEl>
                                          <p:spTgt spid="25"/>
                                        </p:tgtEl>
                                        <p:attrNameLst>
                                          <p:attrName>style.visibility</p:attrName>
                                        </p:attrNameLst>
                                      </p:cBhvr>
                                      <p:to>
                                        <p:strVal val="visible"/>
                                      </p:to>
                                    </p:set>
                                  </p:childTnLst>
                                </p:cTn>
                              </p:par>
                              <p:par>
                                <p:cTn id="97" presetID="1" presetClass="entr" presetSubtype="0" fill="hold" grpId="0" nodeType="withEffect">
                                  <p:stCondLst>
                                    <p:cond delay="1000"/>
                                  </p:stCondLst>
                                  <p:childTnLst>
                                    <p:set>
                                      <p:cBhvr>
                                        <p:cTn id="98" dur="1" fill="hold">
                                          <p:stCondLst>
                                            <p:cond delay="0"/>
                                          </p:stCondLst>
                                        </p:cTn>
                                        <p:tgtEl>
                                          <p:spTgt spid="26"/>
                                        </p:tgtEl>
                                        <p:attrNameLst>
                                          <p:attrName>style.visibility</p:attrName>
                                        </p:attrNameLst>
                                      </p:cBhvr>
                                      <p:to>
                                        <p:strVal val="visible"/>
                                      </p:to>
                                    </p:set>
                                  </p:childTnLst>
                                </p:cTn>
                              </p:par>
                            </p:childTnLst>
                          </p:cTn>
                        </p:par>
                        <p:par>
                          <p:cTn id="99" fill="hold">
                            <p:stCondLst>
                              <p:cond delay="21000"/>
                            </p:stCondLst>
                            <p:childTnLst>
                              <p:par>
                                <p:cTn id="100" presetID="1" presetClass="exit" presetSubtype="0" fill="hold" grpId="1" nodeType="afterEffect">
                                  <p:stCondLst>
                                    <p:cond delay="1500"/>
                                  </p:stCondLst>
                                  <p:childTnLst>
                                    <p:set>
                                      <p:cBhvr>
                                        <p:cTn id="101" dur="1" fill="hold">
                                          <p:stCondLst>
                                            <p:cond delay="0"/>
                                          </p:stCondLst>
                                        </p:cTn>
                                        <p:tgtEl>
                                          <p:spTgt spid="25"/>
                                        </p:tgtEl>
                                        <p:attrNameLst>
                                          <p:attrName>style.visibility</p:attrName>
                                        </p:attrNameLst>
                                      </p:cBhvr>
                                      <p:to>
                                        <p:strVal val="hidden"/>
                                      </p:to>
                                    </p:set>
                                  </p:childTnLst>
                                </p:cTn>
                              </p:par>
                              <p:par>
                                <p:cTn id="102" presetID="1" presetClass="exit" presetSubtype="0" fill="hold" grpId="1" nodeType="withEffect">
                                  <p:stCondLst>
                                    <p:cond delay="1500"/>
                                  </p:stCondLst>
                                  <p:childTnLst>
                                    <p:set>
                                      <p:cBhvr>
                                        <p:cTn id="103" dur="1" fill="hold">
                                          <p:stCondLst>
                                            <p:cond delay="0"/>
                                          </p:stCondLst>
                                        </p:cTn>
                                        <p:tgtEl>
                                          <p:spTgt spid="26"/>
                                        </p:tgtEl>
                                        <p:attrNameLst>
                                          <p:attrName>style.visibility</p:attrName>
                                        </p:attrNameLst>
                                      </p:cBhvr>
                                      <p:to>
                                        <p:strVal val="hidden"/>
                                      </p:to>
                                    </p:set>
                                  </p:childTnLst>
                                </p:cTn>
                              </p:par>
                              <p:par>
                                <p:cTn id="104" presetID="1" presetClass="exit" presetSubtype="0" fill="hold" grpId="1" nodeType="withEffect">
                                  <p:stCondLst>
                                    <p:cond delay="1500"/>
                                  </p:stCondLst>
                                  <p:childTnLst>
                                    <p:set>
                                      <p:cBhvr>
                                        <p:cTn id="105" dur="1" fill="hold">
                                          <p:stCondLst>
                                            <p:cond delay="0"/>
                                          </p:stCondLst>
                                        </p:cTn>
                                        <p:tgtEl>
                                          <p:spTgt spid="23"/>
                                        </p:tgtEl>
                                        <p:attrNameLst>
                                          <p:attrName>style.visibility</p:attrName>
                                        </p:attrNameLst>
                                      </p:cBhvr>
                                      <p:to>
                                        <p:strVal val="hidden"/>
                                      </p:to>
                                    </p:set>
                                  </p:childTnLst>
                                </p:cTn>
                              </p:par>
                              <p:par>
                                <p:cTn id="106" presetID="1" presetClass="entr" presetSubtype="0" fill="hold" grpId="0" nodeType="withEffect">
                                  <p:stCondLst>
                                    <p:cond delay="1500"/>
                                  </p:stCondLst>
                                  <p:childTnLst>
                                    <p:set>
                                      <p:cBhvr>
                                        <p:cTn id="107" dur="1" fill="hold">
                                          <p:stCondLst>
                                            <p:cond delay="0"/>
                                          </p:stCondLst>
                                        </p:cTn>
                                        <p:tgtEl>
                                          <p:spTgt spid="34"/>
                                        </p:tgtEl>
                                        <p:attrNameLst>
                                          <p:attrName>style.visibility</p:attrName>
                                        </p:attrNameLst>
                                      </p:cBhvr>
                                      <p:to>
                                        <p:strVal val="visible"/>
                                      </p:to>
                                    </p:set>
                                  </p:childTnLst>
                                </p:cTn>
                              </p:par>
                              <p:par>
                                <p:cTn id="108" presetID="1" presetClass="entr" presetSubtype="0" fill="hold" grpId="0" nodeType="withEffect">
                                  <p:stCondLst>
                                    <p:cond delay="1500"/>
                                  </p:stCondLst>
                                  <p:childTnLst>
                                    <p:set>
                                      <p:cBhvr>
                                        <p:cTn id="10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7" grpId="3" animBg="1"/>
      <p:bldP spid="7" grpId="4" animBg="1"/>
      <p:bldP spid="7" grpId="5" animBg="1"/>
      <p:bldP spid="7" grpId="6" animBg="1"/>
      <p:bldP spid="7" grpId="7" animBg="1"/>
      <p:bldGraphic spid="12" grpId="0">
        <p:bldAsOne/>
      </p:bldGraphic>
      <p:bldP spid="13" grpId="0" animBg="1"/>
      <p:bldP spid="14" grpId="0" animBg="1"/>
      <p:bldP spid="15" grpId="0" animBg="1"/>
      <p:bldP spid="16" grpId="0" animBg="1"/>
      <p:bldP spid="18" grpId="0" animBg="1"/>
      <p:bldP spid="23" grpId="0" animBg="1"/>
      <p:bldP spid="23" grpId="1" animBg="1"/>
      <p:bldP spid="25" grpId="0" animBg="1"/>
      <p:bldP spid="25" grpId="1" animBg="1"/>
      <p:bldP spid="22" grpId="2"/>
      <p:bldP spid="29" grpId="2"/>
      <p:bldP spid="34" grpId="0"/>
      <p:bldP spid="37" grpId="0"/>
      <p:bldP spid="33" grpId="0" animBg="1"/>
      <p:bldP spid="36" grpId="0" animBg="1"/>
      <p:bldP spid="39" grpId="0" animBg="1"/>
      <p:bldP spid="43" grpId="0" animBg="1"/>
      <p:bldP spid="55" grpId="0" animBg="1"/>
      <p:bldP spid="60" grpId="0" animBg="1"/>
      <p:bldP spid="66" grpId="0" animBg="1"/>
      <p:bldP spid="32" grpId="0" animBg="1"/>
      <p:bldP spid="72" grpId="0" animBg="1"/>
      <p:bldP spid="75" grpId="0" animBg="1"/>
      <p:bldP spid="78" grpId="0" animBg="1"/>
      <p:bldP spid="79" grpId="0" animBg="1"/>
      <p:bldP spid="82" grpId="0" animBg="1"/>
      <p:bldP spid="83" grpId="0" animBg="1"/>
      <p:bldP spid="85" grpId="0" animBg="1"/>
      <p:bldP spid="86" grpId="0" animBg="1"/>
      <p:bldP spid="87" grpId="0" animBg="1"/>
      <p:bldP spid="24" grpId="0" animBg="1"/>
      <p:bldP spid="24" grpId="1" animBg="1"/>
      <p:bldP spid="26" grpId="0" animBg="1"/>
      <p:bldP spid="2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0" y="1524000"/>
          <a:ext cx="3229240" cy="2205336"/>
        </p:xfrm>
        <a:graphic>
          <a:graphicData uri="http://schemas.openxmlformats.org/drawingml/2006/table">
            <a:tbl>
              <a:tblPr>
                <a:effectLst>
                  <a:innerShdw blurRad="114300">
                    <a:prstClr val="black"/>
                  </a:innerShdw>
                </a:effectLst>
                <a:tableStyleId>{16D9F66E-5EB9-4882-86FB-DCBF35E3C3E4}</a:tableStyleId>
              </a:tblPr>
              <a:tblGrid>
                <a:gridCol w="807310"/>
                <a:gridCol w="807310"/>
                <a:gridCol w="807310"/>
                <a:gridCol w="807310"/>
              </a:tblGrid>
              <a:tr h="551334">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a:p>
                  </a:txBody>
                  <a:tcPr marL="94514" marR="94514" marT="47258" marB="47258"/>
                </a:tc>
                <a:tc>
                  <a:txBody>
                    <a:bodyPr/>
                    <a:lstStyle/>
                    <a:p>
                      <a:endParaRPr lang="en-US" sz="1800" dirty="0"/>
                    </a:p>
                  </a:txBody>
                  <a:tcPr marL="94514" marR="94514" marT="47258" marB="47258"/>
                </a:tc>
              </a:tr>
              <a:tr h="551334">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r>
              <a:tr h="551334">
                <a:tc>
                  <a:txBody>
                    <a:bodyPr/>
                    <a:lstStyle/>
                    <a:p>
                      <a:endParaRPr lang="en-US" sz="1800"/>
                    </a:p>
                  </a:txBody>
                  <a:tcPr marL="94514" marR="94514" marT="47258" marB="47258"/>
                </a:tc>
                <a:tc>
                  <a:txBody>
                    <a:bodyPr/>
                    <a:lstStyle/>
                    <a:p>
                      <a:endParaRPr lang="en-US" sz="180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r>
              <a:tr h="551334">
                <a:tc>
                  <a:txBody>
                    <a:bodyPr/>
                    <a:lstStyle/>
                    <a:p>
                      <a:endParaRPr lang="en-US" sz="1800"/>
                    </a:p>
                  </a:txBody>
                  <a:tcPr marL="94514" marR="94514" marT="47258" marB="47258"/>
                </a:tc>
                <a:tc>
                  <a:txBody>
                    <a:bodyPr/>
                    <a:lstStyle/>
                    <a:p>
                      <a:endParaRPr lang="en-US" sz="1800"/>
                    </a:p>
                  </a:txBody>
                  <a:tcPr marL="94514" marR="94514" marT="47258" marB="47258"/>
                </a:tc>
                <a:tc>
                  <a:txBody>
                    <a:bodyPr/>
                    <a:lstStyle/>
                    <a:p>
                      <a:endParaRPr lang="en-US" sz="1800" dirty="0"/>
                    </a:p>
                  </a:txBody>
                  <a:tcPr marL="94514" marR="94514" marT="47258" marB="47258"/>
                </a:tc>
                <a:tc>
                  <a:txBody>
                    <a:bodyPr/>
                    <a:lstStyle/>
                    <a:p>
                      <a:endParaRPr lang="en-US" sz="1800" dirty="0"/>
                    </a:p>
                  </a:txBody>
                  <a:tcPr marL="94514" marR="94514" marT="47258" marB="47258"/>
                </a:tc>
              </a:tr>
            </a:tbl>
          </a:graphicData>
        </a:graphic>
      </p:graphicFrame>
      <p:sp>
        <p:nvSpPr>
          <p:cNvPr id="6" name="Oval 5"/>
          <p:cNvSpPr/>
          <p:nvPr/>
        </p:nvSpPr>
        <p:spPr>
          <a:xfrm>
            <a:off x="6172200" y="2286000"/>
            <a:ext cx="261938" cy="261938"/>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172200" y="2286000"/>
            <a:ext cx="261938" cy="261938"/>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2" name="Chart 11"/>
          <p:cNvGraphicFramePr>
            <a:graphicFrameLocks/>
          </p:cNvGraphicFramePr>
          <p:nvPr/>
        </p:nvGraphicFramePr>
        <p:xfrm>
          <a:off x="5105400" y="3805537"/>
          <a:ext cx="3429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18438" name="Title 1"/>
          <p:cNvSpPr>
            <a:spLocks noGrp="1"/>
          </p:cNvSpPr>
          <p:nvPr>
            <p:ph type="title"/>
          </p:nvPr>
        </p:nvSpPr>
        <p:spPr/>
        <p:txBody>
          <a:bodyPr/>
          <a:lstStyle/>
          <a:p>
            <a:r>
              <a:rPr lang="en-US" dirty="0" smtClean="0">
                <a:latin typeface="Arial Black" pitchFamily="34" charset="0"/>
              </a:rPr>
              <a:t>Spatial Analysis</a:t>
            </a:r>
          </a:p>
        </p:txBody>
      </p:sp>
      <p:graphicFrame>
        <p:nvGraphicFramePr>
          <p:cNvPr id="11" name="Table 10"/>
          <p:cNvGraphicFramePr>
            <a:graphicFrameLocks noGrp="1"/>
          </p:cNvGraphicFramePr>
          <p:nvPr/>
        </p:nvGraphicFramePr>
        <p:xfrm>
          <a:off x="685800" y="4267200"/>
          <a:ext cx="4038600" cy="1473745"/>
        </p:xfrm>
        <a:graphic>
          <a:graphicData uri="http://schemas.openxmlformats.org/drawingml/2006/table">
            <a:tbl>
              <a:tblPr firstRow="1">
                <a:tableStyleId>{E269D01E-BC32-4049-B463-5C60D7B0CCD2}</a:tableStyleId>
              </a:tblPr>
              <a:tblGrid>
                <a:gridCol w="762000"/>
                <a:gridCol w="762000"/>
                <a:gridCol w="609600"/>
                <a:gridCol w="1143000"/>
                <a:gridCol w="762000"/>
              </a:tblGrid>
              <a:tr h="439401">
                <a:tc>
                  <a:txBody>
                    <a:bodyPr/>
                    <a:lstStyle/>
                    <a:p>
                      <a:pPr algn="ctr"/>
                      <a:r>
                        <a:rPr lang="en-US" sz="1900" dirty="0" smtClean="0">
                          <a:latin typeface="Arial Narrow" pitchFamily="34" charset="0"/>
                        </a:rPr>
                        <a:t>X</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Y</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R</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L(Actual)</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P</a:t>
                      </a:r>
                      <a:endParaRPr lang="en-US" sz="1900" dirty="0">
                        <a:latin typeface="Arial Narrow" pitchFamily="34" charset="0"/>
                      </a:endParaRPr>
                    </a:p>
                  </a:txBody>
                  <a:tcPr marL="59974" marR="59974" marT="29986" marB="29986"/>
                </a:tc>
              </a:tr>
              <a:tr h="51229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a:latin typeface="Arial" pitchFamily="34" charset="0"/>
                        <a:cs typeface="Arial" pitchFamily="34" charset="0"/>
                      </a:endParaRPr>
                    </a:p>
                  </a:txBody>
                  <a:tcPr marL="59974" marR="59974" marT="29986" marB="29986"/>
                </a:tc>
                <a:tc>
                  <a:txBody>
                    <a:bodyPr/>
                    <a:lstStyle/>
                    <a:p>
                      <a:pPr algn="ctr"/>
                      <a:endParaRPr lang="en-US" sz="3000">
                        <a:latin typeface="Arial" pitchFamily="34" charset="0"/>
                        <a:cs typeface="Arial" pitchFamily="34" charset="0"/>
                      </a:endParaRPr>
                    </a:p>
                  </a:txBody>
                  <a:tcPr marL="59974" marR="59974" marT="29986" marB="29986"/>
                </a:tc>
              </a:tr>
              <a:tr h="51229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r>
            </a:tbl>
          </a:graphicData>
        </a:graphic>
      </p:graphicFrame>
      <p:sp>
        <p:nvSpPr>
          <p:cNvPr id="13" name="Oval 12"/>
          <p:cNvSpPr/>
          <p:nvPr/>
        </p:nvSpPr>
        <p:spPr>
          <a:xfrm>
            <a:off x="7924800" y="4740575"/>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4" name="Oval 13"/>
          <p:cNvSpPr/>
          <p:nvPr/>
        </p:nvSpPr>
        <p:spPr>
          <a:xfrm>
            <a:off x="7315200" y="4484987"/>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5" name="Oval 14"/>
          <p:cNvSpPr/>
          <p:nvPr/>
        </p:nvSpPr>
        <p:spPr>
          <a:xfrm>
            <a:off x="6858000" y="4740575"/>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6" name="Oval 15"/>
          <p:cNvSpPr/>
          <p:nvPr/>
        </p:nvSpPr>
        <p:spPr>
          <a:xfrm>
            <a:off x="6400800" y="5018387"/>
            <a:ext cx="136525"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18" name="Oval 17"/>
          <p:cNvSpPr/>
          <p:nvPr/>
        </p:nvSpPr>
        <p:spPr>
          <a:xfrm>
            <a:off x="5970588" y="5246987"/>
            <a:ext cx="138112" cy="14605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23" name="Oval 22"/>
          <p:cNvSpPr/>
          <p:nvPr/>
        </p:nvSpPr>
        <p:spPr>
          <a:xfrm>
            <a:off x="7239000" y="4415137"/>
            <a:ext cx="304800" cy="304800"/>
          </a:xfrm>
          <a:prstGeom prst="ellipse">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6629400" y="3962400"/>
            <a:ext cx="1524000" cy="36933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dirty="0">
                <a:latin typeface="Arial Black" pitchFamily="34" charset="0"/>
              </a:rPr>
              <a:t>L(Z</a:t>
            </a:r>
            <a:r>
              <a:rPr lang="en-US" dirty="0" smtClean="0">
                <a:latin typeface="Arial Black" pitchFamily="34" charset="0"/>
              </a:rPr>
              <a:t>) = 120</a:t>
            </a:r>
            <a:endParaRPr lang="en-US" dirty="0">
              <a:latin typeface="Arial Black" pitchFamily="34" charset="0"/>
            </a:endParaRPr>
          </a:p>
        </p:txBody>
      </p:sp>
      <p:sp>
        <p:nvSpPr>
          <p:cNvPr id="22" name="TextBox 21"/>
          <p:cNvSpPr txBox="1"/>
          <p:nvPr/>
        </p:nvSpPr>
        <p:spPr>
          <a:xfrm>
            <a:off x="11506200" y="6015337"/>
            <a:ext cx="533400" cy="400110"/>
          </a:xfrm>
          <a:prstGeom prst="rect">
            <a:avLst/>
          </a:prstGeom>
          <a:noFill/>
        </p:spPr>
        <p:txBody>
          <a:bodyPr wrap="square" rtlCol="0">
            <a:spAutoFit/>
          </a:bodyPr>
          <a:lstStyle/>
          <a:p>
            <a:pPr fontAlgn="t"/>
            <a:r>
              <a:rPr lang="en-US" sz="2000" b="1" dirty="0" smtClean="0">
                <a:solidFill>
                  <a:schemeClr val="bg1"/>
                </a:solidFill>
              </a:rPr>
              <a:t>73</a:t>
            </a:r>
          </a:p>
        </p:txBody>
      </p:sp>
      <p:sp>
        <p:nvSpPr>
          <p:cNvPr id="29" name="TextBox 28"/>
          <p:cNvSpPr txBox="1"/>
          <p:nvPr/>
        </p:nvSpPr>
        <p:spPr>
          <a:xfrm>
            <a:off x="1524000" y="4733925"/>
            <a:ext cx="685800" cy="400110"/>
          </a:xfrm>
          <a:prstGeom prst="rect">
            <a:avLst/>
          </a:prstGeom>
          <a:noFill/>
        </p:spPr>
        <p:txBody>
          <a:bodyPr wrap="square" rtlCol="0">
            <a:spAutoFit/>
          </a:bodyPr>
          <a:lstStyle/>
          <a:p>
            <a:pPr fontAlgn="t"/>
            <a:r>
              <a:rPr lang="en-US" sz="2000" b="1" dirty="0" smtClean="0">
                <a:solidFill>
                  <a:schemeClr val="bg1"/>
                </a:solidFill>
              </a:rPr>
              <a:t>42.1</a:t>
            </a:r>
          </a:p>
        </p:txBody>
      </p:sp>
      <p:sp>
        <p:nvSpPr>
          <p:cNvPr id="30" name="TextBox 29"/>
          <p:cNvSpPr txBox="1"/>
          <p:nvPr/>
        </p:nvSpPr>
        <p:spPr>
          <a:xfrm>
            <a:off x="1447800" y="5114925"/>
            <a:ext cx="914400" cy="400110"/>
          </a:xfrm>
          <a:prstGeom prst="rect">
            <a:avLst/>
          </a:prstGeom>
          <a:noFill/>
        </p:spPr>
        <p:txBody>
          <a:bodyPr wrap="square" rtlCol="0">
            <a:spAutoFit/>
          </a:bodyPr>
          <a:lstStyle/>
          <a:p>
            <a:pPr fontAlgn="t"/>
            <a:r>
              <a:rPr lang="en-US" sz="2000" b="1" dirty="0" smtClean="0">
                <a:solidFill>
                  <a:schemeClr val="bg1"/>
                </a:solidFill>
              </a:rPr>
              <a:t>42.65</a:t>
            </a:r>
          </a:p>
        </p:txBody>
      </p:sp>
      <p:sp>
        <p:nvSpPr>
          <p:cNvPr id="31" name="TextBox 30"/>
          <p:cNvSpPr txBox="1"/>
          <p:nvPr/>
        </p:nvSpPr>
        <p:spPr>
          <a:xfrm>
            <a:off x="685800" y="5114925"/>
            <a:ext cx="914400" cy="400110"/>
          </a:xfrm>
          <a:prstGeom prst="rect">
            <a:avLst/>
          </a:prstGeom>
          <a:noFill/>
        </p:spPr>
        <p:txBody>
          <a:bodyPr wrap="square" rtlCol="0">
            <a:spAutoFit/>
          </a:bodyPr>
          <a:lstStyle/>
          <a:p>
            <a:pPr fontAlgn="t"/>
            <a:r>
              <a:rPr lang="en-US" sz="2000" b="1" dirty="0" smtClean="0">
                <a:solidFill>
                  <a:schemeClr val="bg1"/>
                </a:solidFill>
              </a:rPr>
              <a:t>72.75</a:t>
            </a:r>
          </a:p>
        </p:txBody>
      </p:sp>
      <p:sp>
        <p:nvSpPr>
          <p:cNvPr id="32" name="TextBox 31"/>
          <p:cNvSpPr txBox="1"/>
          <p:nvPr/>
        </p:nvSpPr>
        <p:spPr>
          <a:xfrm>
            <a:off x="2362200" y="5114925"/>
            <a:ext cx="304800" cy="400110"/>
          </a:xfrm>
          <a:prstGeom prst="rect">
            <a:avLst/>
          </a:prstGeom>
          <a:noFill/>
        </p:spPr>
        <p:txBody>
          <a:bodyPr wrap="square" rtlCol="0">
            <a:spAutoFit/>
          </a:bodyPr>
          <a:lstStyle/>
          <a:p>
            <a:pPr fontAlgn="t"/>
            <a:r>
              <a:rPr lang="en-US" sz="2000" b="1" dirty="0" smtClean="0">
                <a:solidFill>
                  <a:schemeClr val="bg1"/>
                </a:solidFill>
              </a:rPr>
              <a:t>4</a:t>
            </a:r>
          </a:p>
        </p:txBody>
      </p:sp>
      <p:sp>
        <p:nvSpPr>
          <p:cNvPr id="34" name="TextBox 33"/>
          <p:cNvSpPr txBox="1"/>
          <p:nvPr/>
        </p:nvSpPr>
        <p:spPr>
          <a:xfrm>
            <a:off x="2286000" y="4733925"/>
            <a:ext cx="533400" cy="400110"/>
          </a:xfrm>
          <a:prstGeom prst="rect">
            <a:avLst/>
          </a:prstGeom>
          <a:noFill/>
        </p:spPr>
        <p:txBody>
          <a:bodyPr wrap="square" rtlCol="0">
            <a:spAutoFit/>
          </a:bodyPr>
          <a:lstStyle/>
          <a:p>
            <a:pPr fontAlgn="t"/>
            <a:r>
              <a:rPr lang="en-US" sz="2000" b="1" dirty="0" smtClean="0">
                <a:solidFill>
                  <a:schemeClr val="bg1"/>
                </a:solidFill>
              </a:rPr>
              <a:t>20</a:t>
            </a:r>
          </a:p>
        </p:txBody>
      </p:sp>
      <p:sp>
        <p:nvSpPr>
          <p:cNvPr id="36" name="TextBox 35"/>
          <p:cNvSpPr txBox="1"/>
          <p:nvPr/>
        </p:nvSpPr>
        <p:spPr>
          <a:xfrm>
            <a:off x="2895600" y="5114925"/>
            <a:ext cx="914400" cy="400110"/>
          </a:xfrm>
          <a:prstGeom prst="rect">
            <a:avLst/>
          </a:prstGeom>
          <a:noFill/>
        </p:spPr>
        <p:txBody>
          <a:bodyPr wrap="square" rtlCol="0">
            <a:spAutoFit/>
          </a:bodyPr>
          <a:lstStyle/>
          <a:p>
            <a:pPr algn="ctr" fontAlgn="t"/>
            <a:r>
              <a:rPr lang="en-US" sz="2000" b="1" dirty="0" smtClean="0">
                <a:solidFill>
                  <a:schemeClr val="bg1"/>
                </a:solidFill>
              </a:rPr>
              <a:t>120</a:t>
            </a:r>
          </a:p>
        </p:txBody>
      </p:sp>
      <p:sp>
        <p:nvSpPr>
          <p:cNvPr id="37" name="TextBox 36"/>
          <p:cNvSpPr txBox="1"/>
          <p:nvPr/>
        </p:nvSpPr>
        <p:spPr>
          <a:xfrm>
            <a:off x="2895600" y="4733925"/>
            <a:ext cx="914400" cy="400110"/>
          </a:xfrm>
          <a:prstGeom prst="rect">
            <a:avLst/>
          </a:prstGeom>
          <a:noFill/>
        </p:spPr>
        <p:txBody>
          <a:bodyPr wrap="square" rtlCol="0">
            <a:spAutoFit/>
          </a:bodyPr>
          <a:lstStyle/>
          <a:p>
            <a:pPr algn="ctr" fontAlgn="t"/>
            <a:r>
              <a:rPr lang="en-US" sz="2000" b="1" dirty="0" smtClean="0">
                <a:solidFill>
                  <a:schemeClr val="bg1"/>
                </a:solidFill>
              </a:rPr>
              <a:t>17</a:t>
            </a:r>
          </a:p>
        </p:txBody>
      </p:sp>
      <p:sp>
        <p:nvSpPr>
          <p:cNvPr id="27" name="TextBox 26"/>
          <p:cNvSpPr txBox="1"/>
          <p:nvPr/>
        </p:nvSpPr>
        <p:spPr>
          <a:xfrm>
            <a:off x="228600" y="1447800"/>
            <a:ext cx="4800599" cy="969496"/>
          </a:xfrm>
          <a:prstGeom prst="rect">
            <a:avLst/>
          </a:prstGeom>
          <a:noFill/>
        </p:spPr>
        <p:txBody>
          <a:bodyPr wrap="square" rtlCol="0">
            <a:spAutoFit/>
          </a:bodyPr>
          <a:lstStyle/>
          <a:p>
            <a:pPr algn="ctr"/>
            <a:r>
              <a:rPr lang="en-US" sz="1900" dirty="0" smtClean="0"/>
              <a:t>Determine the </a:t>
            </a:r>
            <a:r>
              <a:rPr lang="en-US" sz="1900" i="1" dirty="0" smtClean="0">
                <a:solidFill>
                  <a:schemeClr val="accent2"/>
                </a:solidFill>
              </a:rPr>
              <a:t>radius size </a:t>
            </a:r>
            <a:r>
              <a:rPr lang="en-US" sz="1900" dirty="0" smtClean="0"/>
              <a:t>and </a:t>
            </a:r>
          </a:p>
          <a:p>
            <a:pPr algn="ctr"/>
            <a:r>
              <a:rPr lang="en-US" sz="1900" dirty="0" smtClean="0"/>
              <a:t>the </a:t>
            </a:r>
            <a:r>
              <a:rPr lang="en-US" sz="1900" i="1" dirty="0" smtClean="0">
                <a:solidFill>
                  <a:schemeClr val="accent2"/>
                </a:solidFill>
              </a:rPr>
              <a:t>maximum likelihood</a:t>
            </a:r>
            <a:r>
              <a:rPr lang="en-US" sz="1900" dirty="0" smtClean="0">
                <a:solidFill>
                  <a:schemeClr val="accent2"/>
                </a:solidFill>
              </a:rPr>
              <a:t> </a:t>
            </a:r>
            <a:r>
              <a:rPr lang="en-US" sz="1900" dirty="0" smtClean="0"/>
              <a:t>through </a:t>
            </a:r>
          </a:p>
          <a:p>
            <a:pPr algn="ctr"/>
            <a:r>
              <a:rPr lang="en-US" sz="1900" b="1" dirty="0" err="1" smtClean="0"/>
              <a:t>Kuldorff’s</a:t>
            </a:r>
            <a:r>
              <a:rPr lang="en-US" sz="1900" b="1" dirty="0" smtClean="0"/>
              <a:t> SCAN Statistic L(Z)</a:t>
            </a:r>
            <a:endParaRPr lang="en-US" sz="1900" b="1" dirty="0"/>
          </a:p>
        </p:txBody>
      </p:sp>
      <p:pic>
        <p:nvPicPr>
          <p:cNvPr id="33" name="Picture 2"/>
          <p:cNvPicPr>
            <a:picLocks noChangeAspect="1" noChangeArrowheads="1"/>
          </p:cNvPicPr>
          <p:nvPr/>
        </p:nvPicPr>
        <p:blipFill>
          <a:blip r:embed="rId4"/>
          <a:srcRect/>
          <a:stretch>
            <a:fillRect/>
          </a:stretch>
        </p:blipFill>
        <p:spPr bwMode="auto">
          <a:xfrm>
            <a:off x="228600" y="2514600"/>
            <a:ext cx="4800600" cy="101758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35" name="TextBox 34"/>
          <p:cNvSpPr txBox="1"/>
          <p:nvPr/>
        </p:nvSpPr>
        <p:spPr>
          <a:xfrm>
            <a:off x="838200" y="4733925"/>
            <a:ext cx="533400" cy="400110"/>
          </a:xfrm>
          <a:prstGeom prst="rect">
            <a:avLst/>
          </a:prstGeom>
          <a:noFill/>
        </p:spPr>
        <p:txBody>
          <a:bodyPr wrap="square" rtlCol="0">
            <a:spAutoFit/>
          </a:bodyPr>
          <a:lstStyle/>
          <a:p>
            <a:pPr fontAlgn="t"/>
            <a:r>
              <a:rPr lang="en-US" sz="2000" b="1" dirty="0" smtClean="0">
                <a:solidFill>
                  <a:schemeClr val="bg1"/>
                </a:solidFill>
              </a:rPr>
              <a:t>73</a:t>
            </a:r>
          </a:p>
        </p:txBody>
      </p:sp>
      <p:sp>
        <p:nvSpPr>
          <p:cNvPr id="28" name="TextBox 27"/>
          <p:cNvSpPr txBox="1"/>
          <p:nvPr/>
        </p:nvSpPr>
        <p:spPr>
          <a:xfrm>
            <a:off x="3886200" y="4514671"/>
            <a:ext cx="685800" cy="1200329"/>
          </a:xfrm>
          <a:prstGeom prst="rect">
            <a:avLst/>
          </a:prstGeom>
          <a:noFill/>
        </p:spPr>
        <p:txBody>
          <a:bodyPr wrap="square" rtlCol="0">
            <a:spAutoFit/>
          </a:bodyPr>
          <a:lstStyle/>
          <a:p>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a:t>
            </a:r>
            <a:endPar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p:txBody>
      </p:sp>
      <p:sp>
        <p:nvSpPr>
          <p:cNvPr id="39" name="Oval 38"/>
          <p:cNvSpPr/>
          <p:nvPr/>
        </p:nvSpPr>
        <p:spPr>
          <a:xfrm>
            <a:off x="7239000" y="2667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7391400" y="3429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p:cNvSpPr/>
          <p:nvPr/>
        </p:nvSpPr>
        <p:spPr>
          <a:xfrm>
            <a:off x="7315200" y="2286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7543800" y="28194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a:off x="5638800" y="33528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a:off x="8153400" y="33528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p:cNvSpPr/>
          <p:nvPr/>
        </p:nvSpPr>
        <p:spPr>
          <a:xfrm>
            <a:off x="7924800" y="25146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p:cNvSpPr/>
          <p:nvPr/>
        </p:nvSpPr>
        <p:spPr>
          <a:xfrm>
            <a:off x="5943600" y="1981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8001000" y="22098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p:cNvSpPr/>
          <p:nvPr/>
        </p:nvSpPr>
        <p:spPr>
          <a:xfrm>
            <a:off x="8077200" y="1600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p:cNvSpPr/>
          <p:nvPr/>
        </p:nvSpPr>
        <p:spPr>
          <a:xfrm>
            <a:off x="6324600" y="20574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p:cNvSpPr/>
          <p:nvPr/>
        </p:nvSpPr>
        <p:spPr>
          <a:xfrm>
            <a:off x="7620000" y="25146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9" name="Oval 58"/>
          <p:cNvSpPr/>
          <p:nvPr/>
        </p:nvSpPr>
        <p:spPr>
          <a:xfrm>
            <a:off x="6248400" y="26670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6553200" y="2362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p:cNvSpPr/>
          <p:nvPr/>
        </p:nvSpPr>
        <p:spPr>
          <a:xfrm>
            <a:off x="5715000" y="24384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p:cNvSpPr/>
          <p:nvPr/>
        </p:nvSpPr>
        <p:spPr>
          <a:xfrm>
            <a:off x="5486400" y="1600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Oval 63"/>
          <p:cNvSpPr/>
          <p:nvPr/>
        </p:nvSpPr>
        <p:spPr>
          <a:xfrm>
            <a:off x="6705600" y="1600200"/>
            <a:ext cx="228600" cy="228600"/>
          </a:xfrm>
          <a:prstGeom prst="ellipse">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p:cNvSpPr txBox="1">
            <a:spLocks noChangeArrowheads="1"/>
          </p:cNvSpPr>
          <p:nvPr/>
        </p:nvSpPr>
        <p:spPr bwMode="auto">
          <a:xfrm>
            <a:off x="5410200" y="1828800"/>
            <a:ext cx="1905000" cy="40011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000" dirty="0" smtClean="0">
                <a:latin typeface="Arial Black" pitchFamily="34" charset="0"/>
              </a:rPr>
              <a:t>(</a:t>
            </a:r>
            <a:r>
              <a:rPr lang="en-US" dirty="0" smtClean="0">
                <a:latin typeface="Arial Black" pitchFamily="34" charset="0"/>
              </a:rPr>
              <a:t>72.75, 42.65)</a:t>
            </a:r>
            <a:endParaRPr lang="en-US" dirty="0">
              <a:latin typeface="Arial Black" pitchFamily="34" charset="0"/>
            </a:endParaRPr>
          </a:p>
        </p:txBody>
      </p:sp>
      <p:sp>
        <p:nvSpPr>
          <p:cNvPr id="26" name="TextBox 25"/>
          <p:cNvSpPr txBox="1">
            <a:spLocks noChangeArrowheads="1"/>
          </p:cNvSpPr>
          <p:nvPr/>
        </p:nvSpPr>
        <p:spPr bwMode="auto">
          <a:xfrm>
            <a:off x="5562600" y="3276600"/>
            <a:ext cx="1524000" cy="36933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dirty="0">
                <a:latin typeface="Arial Black" pitchFamily="34" charset="0"/>
              </a:rPr>
              <a:t>Radius </a:t>
            </a:r>
            <a:r>
              <a:rPr lang="en-US" dirty="0" smtClean="0">
                <a:latin typeface="Arial Black" pitchFamily="34" charset="0"/>
              </a:rPr>
              <a:t>= 4 </a:t>
            </a:r>
            <a:endParaRPr lang="en-US"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1000"/>
                                  </p:stCondLst>
                                  <p:childTnLst>
                                    <p:set>
                                      <p:cBhvr>
                                        <p:cTn id="9" dur="1" fill="hold">
                                          <p:stCondLst>
                                            <p:cond delay="0"/>
                                          </p:stCondLst>
                                        </p:cTn>
                                        <p:tgtEl>
                                          <p:spTgt spid="24"/>
                                        </p:tgtEl>
                                        <p:attrNameLst>
                                          <p:attrName>style.visibility</p:attrName>
                                        </p:attrNameLst>
                                      </p:cBhvr>
                                      <p:to>
                                        <p:strVal val="hidden"/>
                                      </p:to>
                                    </p:set>
                                  </p:childTnLst>
                                </p:cTn>
                              </p:par>
                              <p:par>
                                <p:cTn id="10" presetID="1" presetClass="entr" presetSubtype="0" fill="hold" grpId="0" nodeType="withEffect">
                                  <p:stCondLst>
                                    <p:cond delay="100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p:stCondLst>
                              <p:cond delay="1500"/>
                            </p:stCondLst>
                            <p:childTnLst>
                              <p:par>
                                <p:cTn id="15" presetID="9" presetClass="emph" presetSubtype="0" grpId="6" nodeType="afterEffect">
                                  <p:stCondLst>
                                    <p:cond delay="1500"/>
                                  </p:stCondLst>
                                  <p:childTnLst>
                                    <p:set>
                                      <p:cBhvr rctx="PPT">
                                        <p:cTn id="16" dur="indefinite"/>
                                        <p:tgtEl>
                                          <p:spTgt spid="7"/>
                                        </p:tgtEl>
                                        <p:attrNameLst>
                                          <p:attrName>style.opacity</p:attrName>
                                        </p:attrNameLst>
                                      </p:cBhvr>
                                      <p:to>
                                        <p:strVal val="0.5"/>
                                      </p:to>
                                    </p:set>
                                    <p:animEffect filter="image" prLst="opacity: 0.5">
                                      <p:cBhvr rctx="IE">
                                        <p:cTn id="17" dur="indefinite"/>
                                        <p:tgtEl>
                                          <p:spTgt spid="7"/>
                                        </p:tgtEl>
                                      </p:cBhvr>
                                    </p:animEffect>
                                  </p:childTnLst>
                                </p:cTn>
                              </p:par>
                              <p:par>
                                <p:cTn id="18" presetID="6" presetClass="emph" presetSubtype="0" fill="hold" grpId="0" nodeType="withEffect">
                                  <p:stCondLst>
                                    <p:cond delay="1500"/>
                                  </p:stCondLst>
                                  <p:childTnLst>
                                    <p:animScale>
                                      <p:cBhvr>
                                        <p:cTn id="19" dur="500" fill="hold"/>
                                        <p:tgtEl>
                                          <p:spTgt spid="7"/>
                                        </p:tgtEl>
                                      </p:cBhvr>
                                      <p:by x="140000" y="140000"/>
                                    </p:animScale>
                                  </p:childTnLst>
                                </p:cTn>
                              </p:par>
                              <p:par>
                                <p:cTn id="20" presetID="1" presetClass="entr" presetSubtype="0" fill="hold" grpId="0" nodeType="withEffect">
                                  <p:stCondLst>
                                    <p:cond delay="1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3500"/>
                            </p:stCondLst>
                            <p:childTnLst>
                              <p:par>
                                <p:cTn id="23" presetID="6" presetClass="emph" presetSubtype="0" fill="hold" grpId="2" nodeType="afterEffect">
                                  <p:stCondLst>
                                    <p:cond delay="0"/>
                                  </p:stCondLst>
                                  <p:childTnLst>
                                    <p:animScale>
                                      <p:cBhvr>
                                        <p:cTn id="24" dur="500" fill="hold"/>
                                        <p:tgtEl>
                                          <p:spTgt spid="7"/>
                                        </p:tgtEl>
                                      </p:cBhvr>
                                      <p:by x="140000" y="140000"/>
                                    </p:animScale>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4000"/>
                            </p:stCondLst>
                            <p:childTnLst>
                              <p:par>
                                <p:cTn id="28" presetID="6" presetClass="emph" presetSubtype="0" fill="hold" grpId="3" nodeType="afterEffect">
                                  <p:stCondLst>
                                    <p:cond delay="0"/>
                                  </p:stCondLst>
                                  <p:childTnLst>
                                    <p:animScale>
                                      <p:cBhvr>
                                        <p:cTn id="29" dur="500" fill="hold"/>
                                        <p:tgtEl>
                                          <p:spTgt spid="7"/>
                                        </p:tgtEl>
                                      </p:cBhvr>
                                      <p:by x="140000" y="140000"/>
                                    </p:animScale>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4500"/>
                            </p:stCondLst>
                            <p:childTnLst>
                              <p:par>
                                <p:cTn id="33" presetID="6" presetClass="emph" presetSubtype="0" fill="hold" grpId="4" nodeType="afterEffect">
                                  <p:stCondLst>
                                    <p:cond delay="0"/>
                                  </p:stCondLst>
                                  <p:childTnLst>
                                    <p:animScale>
                                      <p:cBhvr>
                                        <p:cTn id="34" dur="500" fill="hold"/>
                                        <p:tgtEl>
                                          <p:spTgt spid="7"/>
                                        </p:tgtEl>
                                      </p:cBhvr>
                                      <p:by x="140000" y="140000"/>
                                    </p:animScale>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5000"/>
                            </p:stCondLst>
                            <p:childTnLst>
                              <p:par>
                                <p:cTn id="38" presetID="6" presetClass="emph" presetSubtype="0" fill="hold" grpId="5" nodeType="afterEffect">
                                  <p:stCondLst>
                                    <p:cond delay="0"/>
                                  </p:stCondLst>
                                  <p:childTnLst>
                                    <p:animScale>
                                      <p:cBhvr>
                                        <p:cTn id="39" dur="500" fill="hold"/>
                                        <p:tgtEl>
                                          <p:spTgt spid="7"/>
                                        </p:tgtEl>
                                      </p:cBhvr>
                                      <p:by x="140000" y="140000"/>
                                    </p:animScale>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5500"/>
                            </p:stCondLst>
                            <p:childTnLst>
                              <p:par>
                                <p:cTn id="43" presetID="6" presetClass="emph" presetSubtype="0" fill="hold" grpId="1" nodeType="afterEffect">
                                  <p:stCondLst>
                                    <p:cond delay="0"/>
                                  </p:stCondLst>
                                  <p:childTnLst>
                                    <p:animScale>
                                      <p:cBhvr>
                                        <p:cTn id="44" dur="500" fill="hold"/>
                                        <p:tgtEl>
                                          <p:spTgt spid="7"/>
                                        </p:tgtEl>
                                      </p:cBhvr>
                                      <p:by x="90000" y="90000"/>
                                    </p:animScale>
                                  </p:childTnLst>
                                </p:cTn>
                              </p:par>
                            </p:childTnLst>
                          </p:cTn>
                        </p:par>
                        <p:par>
                          <p:cTn id="45" fill="hold">
                            <p:stCondLst>
                              <p:cond delay="6000"/>
                            </p:stCondLst>
                            <p:childTnLst>
                              <p:par>
                                <p:cTn id="46" presetID="1"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100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7000"/>
                            </p:stCondLst>
                            <p:childTnLst>
                              <p:par>
                                <p:cTn id="54" presetID="1" presetClass="exit" presetSubtype="0" fill="hold" grpId="1" nodeType="afterEffect">
                                  <p:stCondLst>
                                    <p:cond delay="1000"/>
                                  </p:stCondLst>
                                  <p:childTnLst>
                                    <p:set>
                                      <p:cBhvr>
                                        <p:cTn id="55" dur="1" fill="hold">
                                          <p:stCondLst>
                                            <p:cond delay="0"/>
                                          </p:stCondLst>
                                        </p:cTn>
                                        <p:tgtEl>
                                          <p:spTgt spid="25"/>
                                        </p:tgtEl>
                                        <p:attrNameLst>
                                          <p:attrName>style.visibility</p:attrName>
                                        </p:attrNameLst>
                                      </p:cBhvr>
                                      <p:to>
                                        <p:strVal val="hidden"/>
                                      </p:to>
                                    </p:set>
                                  </p:childTnLst>
                                </p:cTn>
                              </p:par>
                              <p:par>
                                <p:cTn id="56" presetID="1" presetClass="exit" presetSubtype="0" fill="hold" grpId="1" nodeType="withEffect">
                                  <p:stCondLst>
                                    <p:cond delay="1000"/>
                                  </p:stCondLst>
                                  <p:childTnLst>
                                    <p:set>
                                      <p:cBhvr>
                                        <p:cTn id="57" dur="1" fill="hold">
                                          <p:stCondLst>
                                            <p:cond delay="0"/>
                                          </p:stCondLst>
                                        </p:cTn>
                                        <p:tgtEl>
                                          <p:spTgt spid="26"/>
                                        </p:tgtEl>
                                        <p:attrNameLst>
                                          <p:attrName>style.visibility</p:attrName>
                                        </p:attrNameLst>
                                      </p:cBhvr>
                                      <p:to>
                                        <p:strVal val="hidden"/>
                                      </p:to>
                                    </p:set>
                                  </p:childTnLst>
                                </p:cTn>
                              </p:par>
                              <p:par>
                                <p:cTn id="58" presetID="1" presetClass="exit" presetSubtype="0" fill="hold" grpId="1" nodeType="withEffect">
                                  <p:stCondLst>
                                    <p:cond delay="100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ntr" presetSubtype="0" fill="hold" grpId="0" nodeType="withEffect">
                                  <p:stCondLst>
                                    <p:cond delay="1000"/>
                                  </p:stCondLst>
                                  <p:childTnLst>
                                    <p:set>
                                      <p:cBhvr>
                                        <p:cTn id="61" dur="1" fill="hold">
                                          <p:stCondLst>
                                            <p:cond delay="0"/>
                                          </p:stCondLst>
                                        </p:cTn>
                                        <p:tgtEl>
                                          <p:spTgt spid="32"/>
                                        </p:tgtEl>
                                        <p:attrNameLst>
                                          <p:attrName>style.visibility</p:attrName>
                                        </p:attrNameLst>
                                      </p:cBhvr>
                                      <p:to>
                                        <p:strVal val="visible"/>
                                      </p:to>
                                    </p:set>
                                  </p:childTnLst>
                                </p:cTn>
                              </p:par>
                              <p:par>
                                <p:cTn id="62" presetID="1" presetClass="entr" presetSubtype="0" fill="hold" grpId="0" nodeType="withEffect">
                                  <p:stCondLst>
                                    <p:cond delay="1000"/>
                                  </p:stCondLst>
                                  <p:childTnLst>
                                    <p:set>
                                      <p:cBhvr>
                                        <p:cTn id="63" dur="1" fill="hold">
                                          <p:stCondLst>
                                            <p:cond delay="0"/>
                                          </p:stCondLst>
                                        </p:cTn>
                                        <p:tgtEl>
                                          <p:spTgt spid="36"/>
                                        </p:tgtEl>
                                        <p:attrNameLst>
                                          <p:attrName>style.visibility</p:attrName>
                                        </p:attrNameLst>
                                      </p:cBhvr>
                                      <p:to>
                                        <p:strVal val="visible"/>
                                      </p:to>
                                    </p:set>
                                  </p:childTnLst>
                                </p:cTn>
                              </p:par>
                            </p:childTnLst>
                          </p:cTn>
                        </p:par>
                        <p:par>
                          <p:cTn id="64" fill="hold">
                            <p:stCondLst>
                              <p:cond delay="8000"/>
                            </p:stCondLst>
                            <p:childTnLst>
                              <p:par>
                                <p:cTn id="65" presetID="1" presetClass="entr" presetSubtype="0" fill="hold" grpId="0" nodeType="afterEffect">
                                  <p:stCondLst>
                                    <p:cond delay="1000"/>
                                  </p:stCondLst>
                                  <p:iterate type="lt">
                                    <p:tmAbs val="0"/>
                                  </p:iterate>
                                  <p:childTnLst>
                                    <p:set>
                                      <p:cBhvr>
                                        <p:cTn id="66" dur="1" fill="hold">
                                          <p:stCondLst>
                                            <p:cond delay="0"/>
                                          </p:stCondLst>
                                        </p:cTn>
                                        <p:tgtEl>
                                          <p:spTgt spid="28"/>
                                        </p:tgtEl>
                                        <p:attrNameLst>
                                          <p:attrName>style.visibility</p:attrName>
                                        </p:attrNameLst>
                                      </p:cBhvr>
                                      <p:to>
                                        <p:strVal val="visible"/>
                                      </p:to>
                                    </p:set>
                                  </p:childTnLst>
                                </p:cTn>
                              </p:par>
                              <p:par>
                                <p:cTn id="67" presetID="27" presetClass="emph" presetSubtype="0" fill="hold" grpId="3" nodeType="withEffect">
                                  <p:stCondLst>
                                    <p:cond delay="1000"/>
                                  </p:stCondLst>
                                  <p:iterate type="lt">
                                    <p:tmPct val="0"/>
                                  </p:iterate>
                                  <p:childTnLst>
                                    <p:animClr clrSpc="rgb">
                                      <p:cBhvr override="childStyle">
                                        <p:cTn id="68" dur="250" autoRev="1" fill="hold"/>
                                        <p:tgtEl>
                                          <p:spTgt spid="28"/>
                                        </p:tgtEl>
                                        <p:attrNameLst>
                                          <p:attrName>style.color</p:attrName>
                                        </p:attrNameLst>
                                      </p:cBhvr>
                                      <p:to>
                                        <a:schemeClr val="bg1"/>
                                      </p:to>
                                    </p:animClr>
                                    <p:animClr clrSpc="rgb">
                                      <p:cBhvr>
                                        <p:cTn id="69" dur="250" autoRev="1" fill="hold"/>
                                        <p:tgtEl>
                                          <p:spTgt spid="28"/>
                                        </p:tgtEl>
                                        <p:attrNameLst>
                                          <p:attrName>fillcolor</p:attrName>
                                        </p:attrNameLst>
                                      </p:cBhvr>
                                      <p:to>
                                        <a:schemeClr val="bg1"/>
                                      </p:to>
                                    </p:animClr>
                                    <p:set>
                                      <p:cBhvr>
                                        <p:cTn id="70" dur="250" autoRev="1" fill="hold"/>
                                        <p:tgtEl>
                                          <p:spTgt spid="28"/>
                                        </p:tgtEl>
                                        <p:attrNameLst>
                                          <p:attrName>fill.type</p:attrName>
                                        </p:attrNameLst>
                                      </p:cBhvr>
                                      <p:to>
                                        <p:strVal val="solid"/>
                                      </p:to>
                                    </p:set>
                                    <p:set>
                                      <p:cBhvr>
                                        <p:cTn id="71" dur="250" autoRev="1"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13" grpId="0" animBg="1"/>
      <p:bldP spid="14" grpId="0" animBg="1"/>
      <p:bldP spid="15" grpId="0" animBg="1"/>
      <p:bldP spid="16" grpId="0" animBg="1"/>
      <p:bldP spid="18" grpId="0" animBg="1"/>
      <p:bldP spid="23" grpId="0" animBg="1"/>
      <p:bldP spid="23" grpId="1" animBg="1"/>
      <p:bldP spid="25" grpId="0" animBg="1"/>
      <p:bldP spid="25" grpId="1" animBg="1"/>
      <p:bldP spid="30" grpId="0"/>
      <p:bldP spid="31" grpId="0"/>
      <p:bldP spid="32" grpId="0"/>
      <p:bldP spid="36" grpId="0"/>
      <p:bldP spid="28" grpId="0"/>
      <p:bldP spid="28" grpId="3"/>
      <p:bldP spid="24" grpId="0" animBg="1"/>
      <p:bldP spid="24" grpId="1" animBg="1"/>
      <p:bldP spid="26" grpId="0" animBg="1"/>
      <p:bldP spid="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Spatial Analysis</a:t>
            </a:r>
            <a:endParaRPr lang="en-US" dirty="0">
              <a:latin typeface="Arial Black" pitchFamily="34" charset="0"/>
            </a:endParaRPr>
          </a:p>
        </p:txBody>
      </p:sp>
      <p:pic>
        <p:nvPicPr>
          <p:cNvPr id="47106" name="Picture 2"/>
          <p:cNvPicPr>
            <a:picLocks noChangeAspect="1" noChangeArrowheads="1"/>
          </p:cNvPicPr>
          <p:nvPr/>
        </p:nvPicPr>
        <p:blipFill>
          <a:blip r:embed="rId3"/>
          <a:srcRect l="21250" t="40625" r="22500" b="19531"/>
          <a:stretch>
            <a:fillRect/>
          </a:stretch>
        </p:blipFill>
        <p:spPr bwMode="auto">
          <a:xfrm>
            <a:off x="2133600" y="2379980"/>
            <a:ext cx="4800600" cy="2720340"/>
          </a:xfrm>
          <a:prstGeom prst="rect">
            <a:avLst/>
          </a:prstGeom>
          <a:noFill/>
          <a:ln w="9525">
            <a:noFill/>
            <a:miter lim="800000"/>
            <a:headEnd/>
            <a:tailEnd/>
          </a:ln>
          <a:effectLst/>
        </p:spPr>
      </p:pic>
      <p:sp>
        <p:nvSpPr>
          <p:cNvPr id="42" name="TextBox 41"/>
          <p:cNvSpPr txBox="1"/>
          <p:nvPr/>
        </p:nvSpPr>
        <p:spPr>
          <a:xfrm>
            <a:off x="152400" y="1600200"/>
            <a:ext cx="8839200" cy="707886"/>
          </a:xfrm>
          <a:prstGeom prst="rect">
            <a:avLst/>
          </a:prstGeom>
          <a:noFill/>
        </p:spPr>
        <p:txBody>
          <a:bodyPr wrap="square" rtlCol="0">
            <a:spAutoFit/>
          </a:bodyPr>
          <a:lstStyle/>
          <a:p>
            <a:pPr algn="ctr"/>
            <a:r>
              <a:rPr lang="en-US" sz="2000" dirty="0" smtClean="0">
                <a:solidFill>
                  <a:schemeClr val="accent1"/>
                </a:solidFill>
              </a:rPr>
              <a:t>Most distributions are known, </a:t>
            </a:r>
          </a:p>
          <a:p>
            <a:pPr algn="ctr"/>
            <a:r>
              <a:rPr lang="en-US" sz="2000" dirty="0" smtClean="0">
                <a:solidFill>
                  <a:schemeClr val="accent1"/>
                </a:solidFill>
              </a:rPr>
              <a:t>making it easy to determine if a sample is significant…</a:t>
            </a:r>
            <a:endParaRPr lang="en-US" sz="2000" dirty="0">
              <a:solidFill>
                <a:schemeClr val="accent1"/>
              </a:solidFill>
            </a:endParaRPr>
          </a:p>
        </p:txBody>
      </p:sp>
      <p:sp>
        <p:nvSpPr>
          <p:cNvPr id="43" name="TextBox 42"/>
          <p:cNvSpPr txBox="1"/>
          <p:nvPr/>
        </p:nvSpPr>
        <p:spPr>
          <a:xfrm>
            <a:off x="152400" y="5181600"/>
            <a:ext cx="8839200" cy="769441"/>
          </a:xfrm>
          <a:prstGeom prst="rect">
            <a:avLst/>
          </a:prstGeom>
          <a:noFill/>
        </p:spPr>
        <p:txBody>
          <a:bodyPr wrap="square" rtlCol="0">
            <a:spAutoFit/>
          </a:bodyPr>
          <a:lstStyle/>
          <a:p>
            <a:pPr algn="ctr"/>
            <a:r>
              <a:rPr lang="en-US" sz="2000" b="1" dirty="0" smtClean="0">
                <a:solidFill>
                  <a:schemeClr val="accent1"/>
                </a:solidFill>
              </a:rPr>
              <a:t>But our data has an unknown distribution…</a:t>
            </a:r>
          </a:p>
          <a:p>
            <a:pPr algn="ctr"/>
            <a:r>
              <a:rPr lang="en-US" sz="2400" b="1" dirty="0" smtClean="0">
                <a:solidFill>
                  <a:schemeClr val="accent1"/>
                </a:solidFill>
              </a:rPr>
              <a:t>We do a </a:t>
            </a:r>
            <a:r>
              <a:rPr lang="en-US" sz="2400" b="1" i="1" dirty="0" smtClean="0">
                <a:solidFill>
                  <a:schemeClr val="accent1"/>
                </a:solidFill>
              </a:rPr>
              <a:t>Monte Carlo Simulation </a:t>
            </a:r>
            <a:r>
              <a:rPr lang="en-US" sz="2400" b="1" dirty="0" smtClean="0">
                <a:solidFill>
                  <a:schemeClr val="accent1"/>
                </a:solidFill>
              </a:rPr>
              <a:t>to determine significance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1676400"/>
            <a:ext cx="6781800" cy="4191000"/>
          </a:xfrm>
          <a:prstGeom prst="rect">
            <a:avLst/>
          </a:prstGeom>
          <a:solidFill>
            <a:schemeClr val="accent3">
              <a:lumMod val="40000"/>
              <a:lumOff val="60000"/>
            </a:schemeClr>
          </a:solidFill>
          <a:ln w="28575">
            <a:solidFill>
              <a:schemeClr val="accent3">
                <a:lumMod val="75000"/>
              </a:schemeClr>
            </a:solidFill>
            <a:prstDash val="solid"/>
          </a:ln>
          <a:effectLst>
            <a:outerShdw blurRad="76200" dist="38100" dir="5400000" sx="103000" sy="103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7" name="Picture 272"/>
          <p:cNvPicPr>
            <a:picLocks noChangeAspect="1" noChangeArrowheads="1"/>
          </p:cNvPicPr>
          <p:nvPr/>
        </p:nvPicPr>
        <p:blipFill>
          <a:blip r:embed="rId3"/>
          <a:srcRect/>
          <a:stretch>
            <a:fillRect/>
          </a:stretch>
        </p:blipFill>
        <p:spPr bwMode="auto">
          <a:xfrm>
            <a:off x="1600200" y="2971800"/>
            <a:ext cx="5343525" cy="2590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latin typeface="Arial Black" pitchFamily="34" charset="0"/>
              </a:rPr>
              <a:t>Spatial Analysis</a:t>
            </a:r>
            <a:endParaRPr lang="en-US" dirty="0"/>
          </a:p>
        </p:txBody>
      </p:sp>
      <p:cxnSp>
        <p:nvCxnSpPr>
          <p:cNvPr id="7" name="Elbow Connector 6"/>
          <p:cNvCxnSpPr/>
          <p:nvPr/>
        </p:nvCxnSpPr>
        <p:spPr>
          <a:xfrm>
            <a:off x="1676400" y="2209800"/>
            <a:ext cx="5715000" cy="3276600"/>
          </a:xfrm>
          <a:prstGeom prst="bentConnector3">
            <a:avLst>
              <a:gd name="adj1" fmla="val -95"/>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676400" y="2971800"/>
            <a:ext cx="5366657" cy="2365828"/>
          </a:xfrm>
          <a:custGeom>
            <a:avLst/>
            <a:gdLst>
              <a:gd name="connsiteX0" fmla="*/ 0 w 5366657"/>
              <a:gd name="connsiteY0" fmla="*/ 1897743 h 2365828"/>
              <a:gd name="connsiteX1" fmla="*/ 1850571 w 5366657"/>
              <a:gd name="connsiteY1" fmla="*/ 3628 h 2365828"/>
              <a:gd name="connsiteX2" fmla="*/ 3635829 w 5366657"/>
              <a:gd name="connsiteY2" fmla="*/ 1919514 h 2365828"/>
              <a:gd name="connsiteX3" fmla="*/ 5366657 w 5366657"/>
              <a:gd name="connsiteY3" fmla="*/ 2365828 h 2365828"/>
            </a:gdLst>
            <a:ahLst/>
            <a:cxnLst>
              <a:cxn ang="0">
                <a:pos x="connsiteX0" y="connsiteY0"/>
              </a:cxn>
              <a:cxn ang="0">
                <a:pos x="connsiteX1" y="connsiteY1"/>
              </a:cxn>
              <a:cxn ang="0">
                <a:pos x="connsiteX2" y="connsiteY2"/>
              </a:cxn>
              <a:cxn ang="0">
                <a:pos x="connsiteX3" y="connsiteY3"/>
              </a:cxn>
            </a:cxnLst>
            <a:rect l="l" t="t" r="r" b="b"/>
            <a:pathLst>
              <a:path w="5366657" h="2365828">
                <a:moveTo>
                  <a:pt x="0" y="1897743"/>
                </a:moveTo>
                <a:cubicBezTo>
                  <a:pt x="622300" y="948871"/>
                  <a:pt x="1244600" y="0"/>
                  <a:pt x="1850571" y="3628"/>
                </a:cubicBezTo>
                <a:cubicBezTo>
                  <a:pt x="2456542" y="7256"/>
                  <a:pt x="3049815" y="1525814"/>
                  <a:pt x="3635829" y="1919514"/>
                </a:cubicBezTo>
                <a:cubicBezTo>
                  <a:pt x="4221843" y="2313214"/>
                  <a:pt x="5081814" y="2291442"/>
                  <a:pt x="5366657" y="2365828"/>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Oval 273"/>
          <p:cNvSpPr/>
          <p:nvPr/>
        </p:nvSpPr>
        <p:spPr>
          <a:xfrm>
            <a:off x="4572000" y="52578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275" name="Oval 274"/>
          <p:cNvSpPr/>
          <p:nvPr/>
        </p:nvSpPr>
        <p:spPr>
          <a:xfrm>
            <a:off x="2590800" y="52578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276" name="Oval 275"/>
          <p:cNvSpPr/>
          <p:nvPr/>
        </p:nvSpPr>
        <p:spPr>
          <a:xfrm>
            <a:off x="5638800" y="52578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277" name="Oval 276"/>
          <p:cNvSpPr/>
          <p:nvPr/>
        </p:nvSpPr>
        <p:spPr>
          <a:xfrm>
            <a:off x="2286000" y="52578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cxnSp>
        <p:nvCxnSpPr>
          <p:cNvPr id="285" name="Straight Connector 284"/>
          <p:cNvCxnSpPr/>
          <p:nvPr/>
        </p:nvCxnSpPr>
        <p:spPr>
          <a:xfrm rot="5400000">
            <a:off x="5066903" y="5143897"/>
            <a:ext cx="839788"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5257800" y="4343400"/>
            <a:ext cx="1371600" cy="369332"/>
          </a:xfrm>
          <a:prstGeom prst="rect">
            <a:avLst/>
          </a:prstGeom>
          <a:noFill/>
        </p:spPr>
        <p:txBody>
          <a:bodyPr wrap="square" rtlCol="0">
            <a:spAutoFit/>
          </a:bodyPr>
          <a:lstStyle/>
          <a:p>
            <a:r>
              <a:rPr lang="en-US" b="1" dirty="0" smtClean="0"/>
              <a:t>P=.05</a:t>
            </a:r>
            <a:endParaRPr lang="en-US" b="1" dirty="0"/>
          </a:p>
        </p:txBody>
      </p:sp>
      <p:sp>
        <p:nvSpPr>
          <p:cNvPr id="283" name="TextBox 282"/>
          <p:cNvSpPr txBox="1"/>
          <p:nvPr/>
        </p:nvSpPr>
        <p:spPr>
          <a:xfrm>
            <a:off x="3733800" y="1828800"/>
            <a:ext cx="4114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bg1"/>
                </a:solidFill>
              </a:rPr>
              <a:t>and find the significance threshold</a:t>
            </a:r>
            <a:endParaRPr lang="en-US" sz="2400" b="1" dirty="0" smtClean="0">
              <a:solidFill>
                <a:schemeClr val="bg1"/>
              </a:solidFill>
              <a:latin typeface="Arial Black" pitchFamily="34" charset="0"/>
            </a:endParaRPr>
          </a:p>
        </p:txBody>
      </p:sp>
      <p:sp>
        <p:nvSpPr>
          <p:cNvPr id="280" name="TextBox 279"/>
          <p:cNvSpPr txBox="1"/>
          <p:nvPr/>
        </p:nvSpPr>
        <p:spPr>
          <a:xfrm>
            <a:off x="3733800" y="1836003"/>
            <a:ext cx="4114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bg1"/>
                </a:solidFill>
              </a:rPr>
              <a:t>Generate the likelihood</a:t>
            </a:r>
          </a:p>
          <a:p>
            <a:pPr algn="ctr"/>
            <a:r>
              <a:rPr lang="en-US" sz="2400" b="1" dirty="0" smtClean="0">
                <a:solidFill>
                  <a:schemeClr val="bg1"/>
                </a:solidFill>
                <a:latin typeface="Arial Black" pitchFamily="34" charset="0"/>
              </a:rPr>
              <a:t>10,000 times….</a:t>
            </a:r>
          </a:p>
        </p:txBody>
      </p:sp>
      <p:sp>
        <p:nvSpPr>
          <p:cNvPr id="290" name="TextBox 289"/>
          <p:cNvSpPr txBox="1"/>
          <p:nvPr/>
        </p:nvSpPr>
        <p:spPr>
          <a:xfrm rot="16200000">
            <a:off x="767834" y="3587235"/>
            <a:ext cx="1447799" cy="369332"/>
          </a:xfrm>
          <a:prstGeom prst="rect">
            <a:avLst/>
          </a:prstGeom>
          <a:noFill/>
        </p:spPr>
        <p:txBody>
          <a:bodyPr wrap="square" rtlCol="0">
            <a:spAutoFit/>
          </a:bodyPr>
          <a:lstStyle/>
          <a:p>
            <a:r>
              <a:rPr lang="en-US" dirty="0" smtClean="0"/>
              <a:t>Probability </a:t>
            </a:r>
            <a:endParaRPr lang="en-US" dirty="0"/>
          </a:p>
        </p:txBody>
      </p:sp>
      <p:sp>
        <p:nvSpPr>
          <p:cNvPr id="291" name="TextBox 290"/>
          <p:cNvSpPr txBox="1"/>
          <p:nvPr/>
        </p:nvSpPr>
        <p:spPr>
          <a:xfrm>
            <a:off x="1676400" y="5498068"/>
            <a:ext cx="5715000" cy="369332"/>
          </a:xfrm>
          <a:prstGeom prst="rect">
            <a:avLst/>
          </a:prstGeom>
          <a:noFill/>
        </p:spPr>
        <p:txBody>
          <a:bodyPr wrap="square" rtlCol="0">
            <a:spAutoFit/>
          </a:bodyPr>
          <a:lstStyle/>
          <a:p>
            <a:pPr algn="ctr"/>
            <a:r>
              <a:rPr lang="en-US" dirty="0" smtClean="0"/>
              <a:t>Likelihood </a:t>
            </a:r>
            <a:endParaRPr lang="en-US" dirty="0"/>
          </a:p>
        </p:txBody>
      </p:sp>
      <p:sp>
        <p:nvSpPr>
          <p:cNvPr id="18" name="Oval 17"/>
          <p:cNvSpPr/>
          <p:nvPr/>
        </p:nvSpPr>
        <p:spPr>
          <a:xfrm>
            <a:off x="3810000" y="52578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4572000" y="51054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6248400" y="52578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286000" y="5105400"/>
            <a:ext cx="152400" cy="1524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7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7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7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7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1000"/>
                                  </p:stCondLst>
                                  <p:childTnLst>
                                    <p:set>
                                      <p:cBhvr>
                                        <p:cTn id="30" dur="1" fill="hold">
                                          <p:stCondLst>
                                            <p:cond delay="0"/>
                                          </p:stCondLst>
                                        </p:cTn>
                                        <p:tgtEl>
                                          <p:spTgt spid="280"/>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nodeType="afterEffect">
                                  <p:stCondLst>
                                    <p:cond delay="200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xit" presetSubtype="0" fill="hold" grpId="1" nodeType="withEffect">
                                  <p:stCondLst>
                                    <p:cond delay="2000"/>
                                  </p:stCondLst>
                                  <p:childTnLst>
                                    <p:set>
                                      <p:cBhvr>
                                        <p:cTn id="35" dur="1" fill="hold">
                                          <p:stCondLst>
                                            <p:cond delay="0"/>
                                          </p:stCondLst>
                                        </p:cTn>
                                        <p:tgtEl>
                                          <p:spTgt spid="277"/>
                                        </p:tgtEl>
                                        <p:attrNameLst>
                                          <p:attrName>style.visibility</p:attrName>
                                        </p:attrNameLst>
                                      </p:cBhvr>
                                      <p:to>
                                        <p:strVal val="hidden"/>
                                      </p:to>
                                    </p:set>
                                  </p:childTnLst>
                                </p:cTn>
                              </p:par>
                              <p:par>
                                <p:cTn id="36" presetID="1" presetClass="exit" presetSubtype="0" fill="hold" grpId="1" nodeType="withEffect">
                                  <p:stCondLst>
                                    <p:cond delay="2000"/>
                                  </p:stCondLst>
                                  <p:childTnLst>
                                    <p:set>
                                      <p:cBhvr>
                                        <p:cTn id="37" dur="1" fill="hold">
                                          <p:stCondLst>
                                            <p:cond delay="0"/>
                                          </p:stCondLst>
                                        </p:cTn>
                                        <p:tgtEl>
                                          <p:spTgt spid="275"/>
                                        </p:tgtEl>
                                        <p:attrNameLst>
                                          <p:attrName>style.visibility</p:attrName>
                                        </p:attrNameLst>
                                      </p:cBhvr>
                                      <p:to>
                                        <p:strVal val="hidden"/>
                                      </p:to>
                                    </p:set>
                                  </p:childTnLst>
                                </p:cTn>
                              </p:par>
                              <p:par>
                                <p:cTn id="38" presetID="1" presetClass="exit" presetSubtype="0" fill="hold" grpId="1" nodeType="withEffect">
                                  <p:stCondLst>
                                    <p:cond delay="2000"/>
                                  </p:stCondLst>
                                  <p:childTnLst>
                                    <p:set>
                                      <p:cBhvr>
                                        <p:cTn id="39" dur="1" fill="hold">
                                          <p:stCondLst>
                                            <p:cond delay="0"/>
                                          </p:stCondLst>
                                        </p:cTn>
                                        <p:tgtEl>
                                          <p:spTgt spid="276"/>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274"/>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8"/>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9"/>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20"/>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7000"/>
                            </p:stCondLst>
                            <p:childTnLst>
                              <p:par>
                                <p:cTn id="51" presetID="1" presetClass="entr" presetSubtype="0" fill="hold" grpId="0" nodeType="afterEffect">
                                  <p:stCondLst>
                                    <p:cond delay="1500"/>
                                  </p:stCondLst>
                                  <p:childTnLst>
                                    <p:set>
                                      <p:cBhvr>
                                        <p:cTn id="52" dur="1" fill="hold">
                                          <p:stCondLst>
                                            <p:cond delay="0"/>
                                          </p:stCondLst>
                                        </p:cTn>
                                        <p:tgtEl>
                                          <p:spTgt spid="10"/>
                                        </p:tgtEl>
                                        <p:attrNameLst>
                                          <p:attrName>style.visibility</p:attrName>
                                        </p:attrNameLst>
                                      </p:cBhvr>
                                      <p:to>
                                        <p:strVal val="visible"/>
                                      </p:to>
                                    </p:set>
                                  </p:childTnLst>
                                </p:cTn>
                              </p:par>
                            </p:childTnLst>
                          </p:cTn>
                        </p:par>
                        <p:par>
                          <p:cTn id="53" fill="hold">
                            <p:stCondLst>
                              <p:cond delay="8500"/>
                            </p:stCondLst>
                            <p:childTnLst>
                              <p:par>
                                <p:cTn id="54" presetID="1" presetClass="exit" presetSubtype="0" fill="hold" grpId="1" nodeType="afterEffect">
                                  <p:stCondLst>
                                    <p:cond delay="1000"/>
                                  </p:stCondLst>
                                  <p:childTnLst>
                                    <p:set>
                                      <p:cBhvr>
                                        <p:cTn id="55" dur="1" fill="hold">
                                          <p:stCondLst>
                                            <p:cond delay="0"/>
                                          </p:stCondLst>
                                        </p:cTn>
                                        <p:tgtEl>
                                          <p:spTgt spid="280"/>
                                        </p:tgtEl>
                                        <p:attrNameLst>
                                          <p:attrName>style.visibility</p:attrName>
                                        </p:attrNameLst>
                                      </p:cBhvr>
                                      <p:to>
                                        <p:strVal val="hidden"/>
                                      </p:to>
                                    </p:set>
                                  </p:childTnLst>
                                </p:cTn>
                              </p:par>
                            </p:childTnLst>
                          </p:cTn>
                        </p:par>
                        <p:par>
                          <p:cTn id="56" fill="hold">
                            <p:stCondLst>
                              <p:cond delay="9500"/>
                            </p:stCondLst>
                            <p:childTnLst>
                              <p:par>
                                <p:cTn id="57" presetID="1" presetClass="entr" presetSubtype="0" fill="hold" grpId="0" nodeType="afterEffect">
                                  <p:stCondLst>
                                    <p:cond delay="0"/>
                                  </p:stCondLst>
                                  <p:childTnLst>
                                    <p:set>
                                      <p:cBhvr>
                                        <p:cTn id="58" dur="1" fill="hold">
                                          <p:stCondLst>
                                            <p:cond delay="0"/>
                                          </p:stCondLst>
                                        </p:cTn>
                                        <p:tgtEl>
                                          <p:spTgt spid="283"/>
                                        </p:tgtEl>
                                        <p:attrNameLst>
                                          <p:attrName>style.visibility</p:attrName>
                                        </p:attrNameLst>
                                      </p:cBhvr>
                                      <p:to>
                                        <p:strVal val="visible"/>
                                      </p:to>
                                    </p:set>
                                  </p:childTnLst>
                                </p:cTn>
                              </p:par>
                            </p:childTnLst>
                          </p:cTn>
                        </p:par>
                        <p:par>
                          <p:cTn id="59" fill="hold">
                            <p:stCondLst>
                              <p:cond delay="9500"/>
                            </p:stCondLst>
                            <p:childTnLst>
                              <p:par>
                                <p:cTn id="60" presetID="1" presetClass="entr" presetSubtype="0" fill="hold" nodeType="afterEffect">
                                  <p:stCondLst>
                                    <p:cond delay="1500"/>
                                  </p:stCondLst>
                                  <p:childTnLst>
                                    <p:set>
                                      <p:cBhvr>
                                        <p:cTn id="61" dur="1" fill="hold">
                                          <p:stCondLst>
                                            <p:cond delay="0"/>
                                          </p:stCondLst>
                                        </p:cTn>
                                        <p:tgtEl>
                                          <p:spTgt spid="285"/>
                                        </p:tgtEl>
                                        <p:attrNameLst>
                                          <p:attrName>style.visibility</p:attrName>
                                        </p:attrNameLst>
                                      </p:cBhvr>
                                      <p:to>
                                        <p:strVal val="visible"/>
                                      </p:to>
                                    </p:set>
                                  </p:childTnLst>
                                </p:cTn>
                              </p:par>
                              <p:par>
                                <p:cTn id="62" presetID="1" presetClass="entr" presetSubtype="0" fill="hold" grpId="0" nodeType="withEffect">
                                  <p:stCondLst>
                                    <p:cond delay="1500"/>
                                  </p:stCondLst>
                                  <p:childTnLst>
                                    <p:set>
                                      <p:cBhvr>
                                        <p:cTn id="63" dur="1" fill="hold">
                                          <p:stCondLst>
                                            <p:cond delay="0"/>
                                          </p:stCondLst>
                                        </p:cTn>
                                        <p:tgtEl>
                                          <p:spTgt spid="288"/>
                                        </p:tgtEl>
                                        <p:attrNameLst>
                                          <p:attrName>style.visibility</p:attrName>
                                        </p:attrNameLst>
                                      </p:cBhvr>
                                      <p:to>
                                        <p:strVal val="visible"/>
                                      </p:to>
                                    </p:set>
                                  </p:childTnLst>
                                </p:cTn>
                              </p:par>
                            </p:childTnLst>
                          </p:cTn>
                        </p:par>
                        <p:par>
                          <p:cTn id="64" fill="hold">
                            <p:stCondLst>
                              <p:cond delay="11000"/>
                            </p:stCondLst>
                            <p:childTnLst>
                              <p:par>
                                <p:cTn id="65" presetID="1" presetClass="exit" presetSubtype="0" fill="hold" grpId="1" nodeType="afterEffect">
                                  <p:stCondLst>
                                    <p:cond delay="2000"/>
                                  </p:stCondLst>
                                  <p:childTnLst>
                                    <p:set>
                                      <p:cBhvr>
                                        <p:cTn id="66" dur="1" fill="hold">
                                          <p:stCondLst>
                                            <p:cond delay="0"/>
                                          </p:stCondLst>
                                        </p:cTn>
                                        <p:tgtEl>
                                          <p:spTgt spid="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4" grpId="0" animBg="1"/>
      <p:bldP spid="274" grpId="1" animBg="1"/>
      <p:bldP spid="275" grpId="0" animBg="1"/>
      <p:bldP spid="275" grpId="1" animBg="1"/>
      <p:bldP spid="276" grpId="0" animBg="1"/>
      <p:bldP spid="276" grpId="1" animBg="1"/>
      <p:bldP spid="277" grpId="0" animBg="1"/>
      <p:bldP spid="277" grpId="1" animBg="1"/>
      <p:bldP spid="288" grpId="0"/>
      <p:bldP spid="283" grpId="0" animBg="1"/>
      <p:bldP spid="283" grpId="1" animBg="1"/>
      <p:bldP spid="280" grpId="0" animBg="1"/>
      <p:bldP spid="280"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4"/>
          <p:cNvSpPr>
            <a:spLocks noGrp="1"/>
          </p:cNvSpPr>
          <p:nvPr>
            <p:ph type="body" idx="2"/>
          </p:nvPr>
        </p:nvSpPr>
        <p:spPr>
          <a:xfrm>
            <a:off x="381000" y="1417638"/>
            <a:ext cx="2362200" cy="4144962"/>
          </a:xfrm>
        </p:spPr>
        <p:txBody>
          <a:bodyPr/>
          <a:lstStyle/>
          <a:p>
            <a:pPr algn="ctr"/>
            <a:r>
              <a:rPr lang="en-US" sz="2800" smtClean="0">
                <a:latin typeface="Arial" charset="0"/>
                <a:cs typeface="Arial" charset="0"/>
              </a:rPr>
              <a:t>Nonmedical use of prescription drugs are the </a:t>
            </a:r>
            <a:r>
              <a:rPr lang="en-US" sz="2800" i="1" smtClean="0">
                <a:latin typeface="Arial" charset="0"/>
                <a:cs typeface="Arial" charset="0"/>
              </a:rPr>
              <a:t>third</a:t>
            </a:r>
            <a:r>
              <a:rPr lang="en-US" sz="2800" smtClean="0">
                <a:latin typeface="Arial" charset="0"/>
                <a:cs typeface="Arial" charset="0"/>
              </a:rPr>
              <a:t> most abused illicit drugs in the nation</a:t>
            </a:r>
          </a:p>
        </p:txBody>
      </p:sp>
      <p:graphicFrame>
        <p:nvGraphicFramePr>
          <p:cNvPr id="8" name="Content Placeholder 5"/>
          <p:cNvGraphicFramePr>
            <a:graphicFrameLocks noGrp="1"/>
          </p:cNvGraphicFramePr>
          <p:nvPr>
            <p:ph sz="quarter" idx="1"/>
          </p:nvPr>
        </p:nvGraphicFramePr>
        <p:xfrm>
          <a:off x="3124200" y="685800"/>
          <a:ext cx="5638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4340" name="TextBox 7"/>
          <p:cNvSpPr txBox="1">
            <a:spLocks noChangeArrowheads="1"/>
          </p:cNvSpPr>
          <p:nvPr/>
        </p:nvSpPr>
        <p:spPr bwMode="auto">
          <a:xfrm>
            <a:off x="2971800" y="5986463"/>
            <a:ext cx="5943600" cy="322262"/>
          </a:xfrm>
          <a:prstGeom prst="rect">
            <a:avLst/>
          </a:prstGeom>
          <a:noFill/>
          <a:ln w="9525">
            <a:noFill/>
            <a:miter lim="800000"/>
            <a:headEnd/>
            <a:tailEnd/>
          </a:ln>
        </p:spPr>
        <p:txBody>
          <a:bodyPr>
            <a:spAutoFit/>
          </a:bodyPr>
          <a:lstStyle/>
          <a:p>
            <a:pPr algn="ctr"/>
            <a:r>
              <a:rPr lang="en-US" sz="1500" dirty="0">
                <a:cs typeface="Arial" charset="0"/>
              </a:rPr>
              <a:t>Source: National Survey on Drug Use and Health, 2006, Ages 12+</a:t>
            </a:r>
          </a:p>
        </p:txBody>
      </p:sp>
      <p:sp>
        <p:nvSpPr>
          <p:cNvPr id="7" name="Oval 6"/>
          <p:cNvSpPr/>
          <p:nvPr/>
        </p:nvSpPr>
        <p:spPr>
          <a:xfrm>
            <a:off x="2895600" y="2133600"/>
            <a:ext cx="4267200" cy="533400"/>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2" name="TextBox 8"/>
          <p:cNvSpPr txBox="1">
            <a:spLocks noChangeArrowheads="1"/>
          </p:cNvSpPr>
          <p:nvPr/>
        </p:nvSpPr>
        <p:spPr bwMode="auto">
          <a:xfrm>
            <a:off x="4876800" y="5529263"/>
            <a:ext cx="3886200" cy="338137"/>
          </a:xfrm>
          <a:prstGeom prst="rect">
            <a:avLst/>
          </a:prstGeom>
          <a:noFill/>
          <a:ln w="9525">
            <a:noFill/>
            <a:miter lim="800000"/>
            <a:headEnd/>
            <a:tailEnd/>
          </a:ln>
        </p:spPr>
        <p:txBody>
          <a:bodyPr>
            <a:spAutoFit/>
          </a:bodyPr>
          <a:lstStyle/>
          <a:p>
            <a:pPr algn="ctr"/>
            <a:r>
              <a:rPr lang="en-US" sz="1600">
                <a:cs typeface="Arial" charset="0"/>
              </a:rPr>
              <a:t>Numbers in millions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a:blip r:embed="rId3"/>
          <a:srcRect/>
          <a:stretch>
            <a:fillRect/>
          </a:stretch>
        </p:blipFill>
        <p:spPr bwMode="auto">
          <a:xfrm>
            <a:off x="1047750" y="1600200"/>
            <a:ext cx="7181850" cy="4505325"/>
          </a:xfrm>
          <a:prstGeom prst="rect">
            <a:avLst/>
          </a:prstGeom>
          <a:noFill/>
          <a:ln w="9525">
            <a:noFill/>
            <a:miter lim="800000"/>
            <a:headEnd/>
            <a:tailEnd/>
          </a:ln>
          <a:effectLst/>
        </p:spPr>
      </p:pic>
      <p:sp>
        <p:nvSpPr>
          <p:cNvPr id="18" name="Title 17"/>
          <p:cNvSpPr>
            <a:spLocks noGrp="1"/>
          </p:cNvSpPr>
          <p:nvPr>
            <p:ph type="title"/>
          </p:nvPr>
        </p:nvSpPr>
        <p:spPr/>
        <p:txBody>
          <a:bodyPr/>
          <a:lstStyle/>
          <a:p>
            <a:r>
              <a:rPr lang="en-US" dirty="0" smtClean="0">
                <a:latin typeface="Arial Black" pitchFamily="34" charset="0"/>
              </a:rPr>
              <a:t>Spatial Analysis</a:t>
            </a:r>
            <a:endParaRPr lang="en-US" dirty="0"/>
          </a:p>
        </p:txBody>
      </p:sp>
      <p:graphicFrame>
        <p:nvGraphicFramePr>
          <p:cNvPr id="36" name="Table 35"/>
          <p:cNvGraphicFramePr>
            <a:graphicFrameLocks noGrp="1"/>
          </p:cNvGraphicFramePr>
          <p:nvPr/>
        </p:nvGraphicFramePr>
        <p:xfrm>
          <a:off x="5029200" y="1905000"/>
          <a:ext cx="3810000" cy="1220087"/>
        </p:xfrm>
        <a:graphic>
          <a:graphicData uri="http://schemas.openxmlformats.org/drawingml/2006/table">
            <a:tbl>
              <a:tblPr firstRow="1">
                <a:tableStyleId>{E269D01E-BC32-4049-B463-5C60D7B0CCD2}</a:tableStyleId>
              </a:tblPr>
              <a:tblGrid>
                <a:gridCol w="762000"/>
                <a:gridCol w="838200"/>
                <a:gridCol w="533400"/>
                <a:gridCol w="1066800"/>
                <a:gridCol w="609600"/>
              </a:tblGrid>
              <a:tr h="414529">
                <a:tc>
                  <a:txBody>
                    <a:bodyPr/>
                    <a:lstStyle/>
                    <a:p>
                      <a:pPr algn="ctr"/>
                      <a:r>
                        <a:rPr lang="en-US" sz="1800" dirty="0" smtClean="0">
                          <a:latin typeface="Arial Narrow" pitchFamily="34" charset="0"/>
                        </a:rPr>
                        <a:t>X</a:t>
                      </a:r>
                      <a:endParaRPr lang="en-US" sz="1800" dirty="0">
                        <a:latin typeface="Arial Narrow" pitchFamily="34" charset="0"/>
                      </a:endParaRPr>
                    </a:p>
                  </a:txBody>
                  <a:tcPr marL="56579" marR="56579" marT="28289" marB="28289"/>
                </a:tc>
                <a:tc>
                  <a:txBody>
                    <a:bodyPr/>
                    <a:lstStyle/>
                    <a:p>
                      <a:pPr algn="ctr"/>
                      <a:r>
                        <a:rPr lang="en-US" sz="1800" dirty="0" smtClean="0">
                          <a:latin typeface="Arial Narrow" pitchFamily="34" charset="0"/>
                        </a:rPr>
                        <a:t>Y</a:t>
                      </a:r>
                      <a:endParaRPr lang="en-US" sz="1800" dirty="0">
                        <a:latin typeface="Arial Narrow" pitchFamily="34" charset="0"/>
                      </a:endParaRPr>
                    </a:p>
                  </a:txBody>
                  <a:tcPr marL="56579" marR="56579" marT="28289" marB="28289"/>
                </a:tc>
                <a:tc>
                  <a:txBody>
                    <a:bodyPr/>
                    <a:lstStyle/>
                    <a:p>
                      <a:pPr algn="ctr"/>
                      <a:r>
                        <a:rPr lang="en-US" sz="1800" dirty="0" smtClean="0">
                          <a:latin typeface="Arial Narrow" pitchFamily="34" charset="0"/>
                        </a:rPr>
                        <a:t>R</a:t>
                      </a:r>
                      <a:endParaRPr lang="en-US" sz="1800" dirty="0">
                        <a:latin typeface="Arial Narrow" pitchFamily="34" charset="0"/>
                      </a:endParaRPr>
                    </a:p>
                  </a:txBody>
                  <a:tcPr marL="56579" marR="56579" marT="28289" marB="28289"/>
                </a:tc>
                <a:tc>
                  <a:txBody>
                    <a:bodyPr/>
                    <a:lstStyle/>
                    <a:p>
                      <a:pPr algn="ctr"/>
                      <a:r>
                        <a:rPr lang="en-US" sz="1800" dirty="0" smtClean="0">
                          <a:latin typeface="Arial Narrow" pitchFamily="34" charset="0"/>
                        </a:rPr>
                        <a:t>L(Actual)</a:t>
                      </a:r>
                      <a:endParaRPr lang="en-US" sz="1800" dirty="0">
                        <a:latin typeface="Arial Narrow" pitchFamily="34" charset="0"/>
                      </a:endParaRPr>
                    </a:p>
                  </a:txBody>
                  <a:tcPr marL="56579" marR="56579" marT="28289" marB="28289"/>
                </a:tc>
                <a:tc>
                  <a:txBody>
                    <a:bodyPr/>
                    <a:lstStyle/>
                    <a:p>
                      <a:pPr algn="ctr"/>
                      <a:r>
                        <a:rPr lang="en-US" sz="1800" dirty="0" smtClean="0">
                          <a:latin typeface="Arial Narrow" pitchFamily="34" charset="0"/>
                        </a:rPr>
                        <a:t>P</a:t>
                      </a:r>
                      <a:endParaRPr lang="en-US" sz="1800" dirty="0">
                        <a:latin typeface="Arial Narrow" pitchFamily="34" charset="0"/>
                      </a:endParaRPr>
                    </a:p>
                  </a:txBody>
                  <a:tcPr marL="56579" marR="56579" marT="28289" marB="28289"/>
                </a:tc>
              </a:tr>
              <a:tr h="402779">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r>
              <a:tr h="402779">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c>
                  <a:txBody>
                    <a:bodyPr/>
                    <a:lstStyle/>
                    <a:p>
                      <a:pPr algn="ctr"/>
                      <a:endParaRPr lang="en-US" sz="2000" dirty="0">
                        <a:latin typeface="Arial" pitchFamily="34" charset="0"/>
                        <a:cs typeface="Arial" pitchFamily="34" charset="0"/>
                      </a:endParaRPr>
                    </a:p>
                  </a:txBody>
                  <a:tcPr marL="56579" marR="56579" marT="28289" marB="28289"/>
                </a:tc>
              </a:tr>
            </a:tbl>
          </a:graphicData>
        </a:graphic>
      </p:graphicFrame>
      <p:sp>
        <p:nvSpPr>
          <p:cNvPr id="37" name="TextBox 36"/>
          <p:cNvSpPr txBox="1"/>
          <p:nvPr/>
        </p:nvSpPr>
        <p:spPr>
          <a:xfrm>
            <a:off x="5105400" y="2743200"/>
            <a:ext cx="2286000" cy="400110"/>
          </a:xfrm>
          <a:prstGeom prst="rect">
            <a:avLst/>
          </a:prstGeom>
          <a:noFill/>
        </p:spPr>
        <p:txBody>
          <a:bodyPr wrap="square" rtlCol="0">
            <a:spAutoFit/>
          </a:bodyPr>
          <a:lstStyle/>
          <a:p>
            <a:pPr fontAlgn="t"/>
            <a:r>
              <a:rPr lang="en-US" sz="2000" b="1" dirty="0" smtClean="0">
                <a:solidFill>
                  <a:schemeClr val="bg1"/>
                </a:solidFill>
              </a:rPr>
              <a:t>72.75  42.65    4</a:t>
            </a:r>
          </a:p>
        </p:txBody>
      </p:sp>
      <p:sp>
        <p:nvSpPr>
          <p:cNvPr id="38" name="TextBox 37"/>
          <p:cNvSpPr txBox="1"/>
          <p:nvPr/>
        </p:nvSpPr>
        <p:spPr>
          <a:xfrm>
            <a:off x="5105400" y="2362200"/>
            <a:ext cx="2362200" cy="400110"/>
          </a:xfrm>
          <a:prstGeom prst="rect">
            <a:avLst/>
          </a:prstGeom>
          <a:noFill/>
        </p:spPr>
        <p:txBody>
          <a:bodyPr wrap="square" rtlCol="0">
            <a:spAutoFit/>
          </a:bodyPr>
          <a:lstStyle/>
          <a:p>
            <a:pPr fontAlgn="t"/>
            <a:r>
              <a:rPr lang="en-US" sz="2000" b="1" dirty="0" smtClean="0">
                <a:solidFill>
                  <a:schemeClr val="bg1"/>
                </a:solidFill>
              </a:rPr>
              <a:t>   73     42.1    20</a:t>
            </a:r>
          </a:p>
        </p:txBody>
      </p:sp>
      <p:sp>
        <p:nvSpPr>
          <p:cNvPr id="39" name="TextBox 38"/>
          <p:cNvSpPr txBox="1"/>
          <p:nvPr/>
        </p:nvSpPr>
        <p:spPr>
          <a:xfrm>
            <a:off x="7315200" y="2743200"/>
            <a:ext cx="838200" cy="400110"/>
          </a:xfrm>
          <a:prstGeom prst="rect">
            <a:avLst/>
          </a:prstGeom>
          <a:noFill/>
        </p:spPr>
        <p:txBody>
          <a:bodyPr wrap="square" rtlCol="0">
            <a:spAutoFit/>
          </a:bodyPr>
          <a:lstStyle/>
          <a:p>
            <a:pPr algn="ctr" fontAlgn="t"/>
            <a:r>
              <a:rPr lang="en-US" sz="2000" b="1" dirty="0" smtClean="0">
                <a:solidFill>
                  <a:schemeClr val="bg1"/>
                </a:solidFill>
              </a:rPr>
              <a:t>120</a:t>
            </a:r>
          </a:p>
        </p:txBody>
      </p:sp>
      <p:sp>
        <p:nvSpPr>
          <p:cNvPr id="40" name="TextBox 39"/>
          <p:cNvSpPr txBox="1"/>
          <p:nvPr/>
        </p:nvSpPr>
        <p:spPr>
          <a:xfrm>
            <a:off x="7239000" y="2362200"/>
            <a:ext cx="914400" cy="400110"/>
          </a:xfrm>
          <a:prstGeom prst="rect">
            <a:avLst/>
          </a:prstGeom>
          <a:noFill/>
        </p:spPr>
        <p:txBody>
          <a:bodyPr wrap="square" rtlCol="0">
            <a:spAutoFit/>
          </a:bodyPr>
          <a:lstStyle/>
          <a:p>
            <a:pPr algn="ctr" fontAlgn="t"/>
            <a:r>
              <a:rPr lang="en-US" sz="2000" b="1" dirty="0" smtClean="0">
                <a:solidFill>
                  <a:schemeClr val="bg1"/>
                </a:solidFill>
              </a:rPr>
              <a:t>17</a:t>
            </a:r>
          </a:p>
        </p:txBody>
      </p:sp>
      <p:sp>
        <p:nvSpPr>
          <p:cNvPr id="41" name="TextBox 40"/>
          <p:cNvSpPr txBox="1"/>
          <p:nvPr/>
        </p:nvSpPr>
        <p:spPr>
          <a:xfrm>
            <a:off x="8229600" y="2743200"/>
            <a:ext cx="685800" cy="400110"/>
          </a:xfrm>
          <a:prstGeom prst="rect">
            <a:avLst/>
          </a:prstGeom>
          <a:noFill/>
        </p:spPr>
        <p:txBody>
          <a:bodyPr wrap="square" rtlCol="0">
            <a:spAutoFit/>
          </a:bodyPr>
          <a:lstStyle/>
          <a:p>
            <a:pPr fontAlgn="t"/>
            <a:r>
              <a:rPr lang="en-US" sz="2000" b="1" dirty="0" smtClean="0">
                <a:solidFill>
                  <a:srgbClr val="FFC000"/>
                </a:solidFill>
              </a:rPr>
              <a:t>.28</a:t>
            </a:r>
          </a:p>
        </p:txBody>
      </p:sp>
      <p:sp>
        <p:nvSpPr>
          <p:cNvPr id="42" name="TextBox 41"/>
          <p:cNvSpPr txBox="1"/>
          <p:nvPr/>
        </p:nvSpPr>
        <p:spPr>
          <a:xfrm>
            <a:off x="8153400" y="2362200"/>
            <a:ext cx="685800" cy="400110"/>
          </a:xfrm>
          <a:prstGeom prst="rect">
            <a:avLst/>
          </a:prstGeom>
          <a:noFill/>
        </p:spPr>
        <p:txBody>
          <a:bodyPr wrap="square" rtlCol="0">
            <a:spAutoFit/>
          </a:bodyPr>
          <a:lstStyle/>
          <a:p>
            <a:pPr fontAlgn="t"/>
            <a:r>
              <a:rPr lang="en-US" sz="2000" b="1" dirty="0" smtClean="0">
                <a:solidFill>
                  <a:srgbClr val="FFC000"/>
                </a:solidFill>
              </a:rPr>
              <a:t>.002</a:t>
            </a:r>
          </a:p>
        </p:txBody>
      </p:sp>
      <p:sp>
        <p:nvSpPr>
          <p:cNvPr id="43" name="Oval 42"/>
          <p:cNvSpPr/>
          <p:nvPr/>
        </p:nvSpPr>
        <p:spPr>
          <a:xfrm>
            <a:off x="4191000" y="5638800"/>
            <a:ext cx="152400" cy="152400"/>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2971800" y="5638800"/>
            <a:ext cx="152400" cy="152400"/>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7162800" y="2286000"/>
            <a:ext cx="1143000" cy="457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rot="5400000">
            <a:off x="4267200" y="2743200"/>
            <a:ext cx="2971800" cy="2819400"/>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50" name="Oval 49"/>
          <p:cNvSpPr/>
          <p:nvPr/>
        </p:nvSpPr>
        <p:spPr>
          <a:xfrm>
            <a:off x="7162800" y="2667000"/>
            <a:ext cx="1143000" cy="457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rot="10800000" flipV="1">
            <a:off x="3124200" y="3048000"/>
            <a:ext cx="4114800" cy="2590800"/>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54" name="TextBox 53"/>
          <p:cNvSpPr txBox="1"/>
          <p:nvPr/>
        </p:nvSpPr>
        <p:spPr>
          <a:xfrm>
            <a:off x="4419600" y="5562600"/>
            <a:ext cx="9144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b="1" dirty="0" smtClean="0">
                <a:solidFill>
                  <a:schemeClr val="bg1"/>
                </a:solidFill>
                <a:latin typeface="Arial" pitchFamily="34" charset="0"/>
                <a:cs typeface="Arial" pitchFamily="34" charset="0"/>
              </a:rPr>
              <a:t>P=.002</a:t>
            </a:r>
            <a:endParaRPr lang="en-US" b="1" dirty="0">
              <a:solidFill>
                <a:schemeClr val="bg1"/>
              </a:solidFill>
              <a:latin typeface="Arial" pitchFamily="34" charset="0"/>
              <a:cs typeface="Arial" pitchFamily="34" charset="0"/>
            </a:endParaRPr>
          </a:p>
        </p:txBody>
      </p:sp>
      <p:sp>
        <p:nvSpPr>
          <p:cNvPr id="55" name="TextBox 54"/>
          <p:cNvSpPr txBox="1"/>
          <p:nvPr/>
        </p:nvSpPr>
        <p:spPr>
          <a:xfrm>
            <a:off x="3200400" y="5562600"/>
            <a:ext cx="8382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b="1" dirty="0" smtClean="0">
                <a:solidFill>
                  <a:schemeClr val="bg1"/>
                </a:solidFill>
                <a:latin typeface="Arial" pitchFamily="34" charset="0"/>
                <a:cs typeface="Arial" pitchFamily="34" charset="0"/>
              </a:rPr>
              <a:t>P=.28</a:t>
            </a:r>
            <a:endParaRPr lang="en-US" b="1" dirty="0">
              <a:solidFill>
                <a:schemeClr val="bg1"/>
              </a:solidFill>
              <a:latin typeface="Arial" pitchFamily="34" charset="0"/>
              <a:cs typeface="Arial" pitchFamily="34" charset="0"/>
            </a:endParaRPr>
          </a:p>
        </p:txBody>
      </p:sp>
      <p:sp>
        <p:nvSpPr>
          <p:cNvPr id="19" name="TextBox 18"/>
          <p:cNvSpPr txBox="1"/>
          <p:nvPr/>
        </p:nvSpPr>
        <p:spPr>
          <a:xfrm>
            <a:off x="6324600" y="3657600"/>
            <a:ext cx="2514600" cy="954107"/>
          </a:xfrm>
          <a:prstGeom prst="rect">
            <a:avLst/>
          </a:prstGeom>
          <a:noFill/>
        </p:spPr>
        <p:txBody>
          <a:bodyPr wrap="square" rtlCol="0">
            <a:spAutoFit/>
          </a:bodyPr>
          <a:lstStyle/>
          <a:p>
            <a:pPr algn="ctr"/>
            <a:r>
              <a:rPr lang="en-US" sz="2800" b="1" cap="all" dirty="0" smtClean="0">
                <a:ln w="9000" cmpd="sng">
                  <a:solidFill>
                    <a:schemeClr val="accent6">
                      <a:lumMod val="50000"/>
                    </a:schemeClr>
                  </a:solidFill>
                  <a:prstDash val="solid"/>
                </a:ln>
                <a:solidFill>
                  <a:schemeClr val="accent1">
                    <a:lumMod val="60000"/>
                    <a:lumOff val="40000"/>
                  </a:schemeClr>
                </a:solidFill>
                <a:effectLst>
                  <a:reflection blurRad="12700" stA="28000" endPos="45000" dist="1000" dir="5400000" sy="-100000" algn="bl" rotWithShape="0"/>
                </a:effectLst>
              </a:rPr>
              <a:t>Significant Cluster!</a:t>
            </a:r>
            <a:endParaRPr lang="en-US" sz="2800" b="1" cap="all" dirty="0">
              <a:ln w="9000" cmpd="sng">
                <a:solidFill>
                  <a:schemeClr val="accent6">
                    <a:lumMod val="50000"/>
                  </a:schemeClr>
                </a:solidFill>
                <a:prstDash val="solid"/>
              </a:ln>
              <a:solidFill>
                <a:schemeClr val="accent1">
                  <a:lumMod val="60000"/>
                  <a:lumOff val="40000"/>
                </a:schemeClr>
              </a:solidFill>
              <a:effectLst>
                <a:reflection blurRad="12700" stA="28000" endPos="45000" dist="1000" dir="5400000" sy="-100000" algn="bl" rotWithShape="0"/>
              </a:effectLst>
            </a:endParaRPr>
          </a:p>
        </p:txBody>
      </p:sp>
      <p:sp>
        <p:nvSpPr>
          <p:cNvPr id="20" name="TextBox 19"/>
          <p:cNvSpPr txBox="1"/>
          <p:nvPr/>
        </p:nvSpPr>
        <p:spPr>
          <a:xfrm>
            <a:off x="6324600" y="3263205"/>
            <a:ext cx="2514600" cy="1384995"/>
          </a:xfrm>
          <a:prstGeom prst="rect">
            <a:avLst/>
          </a:prstGeom>
          <a:noFill/>
        </p:spPr>
        <p:txBody>
          <a:bodyPr wrap="square" rtlCol="0">
            <a:spAutoFit/>
          </a:bodyPr>
          <a:lstStyle/>
          <a:p>
            <a:pPr algn="ctr"/>
            <a:r>
              <a:rPr lang="en-US" sz="2800" b="1" cap="all" dirty="0" smtClean="0">
                <a:ln w="9000" cmpd="sng">
                  <a:solidFill>
                    <a:schemeClr val="accent6">
                      <a:lumMod val="50000"/>
                    </a:schemeClr>
                  </a:solidFill>
                  <a:prstDash val="solid"/>
                </a:ln>
                <a:solidFill>
                  <a:schemeClr val="accent1">
                    <a:lumMod val="60000"/>
                    <a:lumOff val="40000"/>
                  </a:schemeClr>
                </a:solidFill>
                <a:effectLst>
                  <a:reflection blurRad="12700" stA="28000" endPos="45000" dist="1000" dir="5400000" sy="-100000" algn="bl" rotWithShape="0"/>
                </a:effectLst>
              </a:rPr>
              <a:t>Not a Significant Cluster</a:t>
            </a:r>
            <a:r>
              <a:rPr lang="en-US" sz="2800" b="1" cap="all" dirty="0" smtClean="0">
                <a:ln w="9000" cmpd="sng">
                  <a:solidFill>
                    <a:schemeClr val="accent6">
                      <a:lumMod val="50000"/>
                    </a:schemeClr>
                  </a:solidFill>
                  <a:prstDash val="solid"/>
                </a:ln>
                <a:solidFill>
                  <a:schemeClr val="accent2">
                    <a:lumMod val="60000"/>
                    <a:lumOff val="40000"/>
                  </a:schemeClr>
                </a:solidFill>
                <a:effectLst>
                  <a:reflection blurRad="12700" stA="28000" endPos="45000" dist="1000" dir="5400000" sy="-100000" algn="bl" rotWithShape="0"/>
                </a:effectLst>
              </a:rPr>
              <a:t>!</a:t>
            </a:r>
            <a:endParaRPr lang="en-US" sz="2800" b="1" cap="all" dirty="0">
              <a:ln w="9000" cmpd="sng">
                <a:solidFill>
                  <a:schemeClr val="accent6">
                    <a:lumMod val="50000"/>
                  </a:schemeClr>
                </a:solidFill>
                <a:prstDash val="solid"/>
              </a:ln>
              <a:solidFill>
                <a:schemeClr val="accent2">
                  <a:lumMod val="60000"/>
                  <a:lumOff val="40000"/>
                </a:schemeClr>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5"/>
                                        </p:tgtEl>
                                      </p:cBhvr>
                                      <p:by x="80000" y="80000"/>
                                    </p:animScale>
                                  </p:childTnLst>
                                </p:cTn>
                              </p:par>
                              <p:par>
                                <p:cTn id="7" presetID="0" presetClass="path" presetSubtype="0" accel="50000" decel="50000" fill="hold" nodeType="withEffect">
                                  <p:stCondLst>
                                    <p:cond delay="0"/>
                                  </p:stCondLst>
                                  <p:childTnLst>
                                    <p:animMotion origin="layout" path="M -1.66667E-6 4.44444E-6 L -0.16562 0.09375 " pathEditMode="relative" rAng="0" ptsTypes="AA">
                                      <p:cBhvr>
                                        <p:cTn id="8" dur="500" fill="hold"/>
                                        <p:tgtEl>
                                          <p:spTgt spid="35"/>
                                        </p:tgtEl>
                                        <p:attrNameLst>
                                          <p:attrName>ppt_x</p:attrName>
                                          <p:attrName>ppt_y</p:attrName>
                                        </p:attrNameLst>
                                      </p:cBhvr>
                                      <p:rCtr x="-83" y="47"/>
                                    </p:animMotion>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1500"/>
                                  </p:stCondLst>
                                  <p:childTnLst>
                                    <p:set>
                                      <p:cBhvr>
                                        <p:cTn id="22" dur="1" fill="hold">
                                          <p:stCondLst>
                                            <p:cond delay="0"/>
                                          </p:stCondLst>
                                        </p:cTn>
                                        <p:tgtEl>
                                          <p:spTgt spid="45"/>
                                        </p:tgtEl>
                                        <p:attrNameLst>
                                          <p:attrName>style.visibility</p:attrName>
                                        </p:attrNameLst>
                                      </p:cBhvr>
                                      <p:to>
                                        <p:strVal val="visible"/>
                                      </p:to>
                                    </p:set>
                                  </p:childTnLst>
                                </p:cTn>
                              </p:par>
                              <p:par>
                                <p:cTn id="23" presetID="3" presetClass="emph" presetSubtype="1" grpId="1" nodeType="withEffect">
                                  <p:stCondLst>
                                    <p:cond delay="1500"/>
                                  </p:stCondLst>
                                  <p:childTnLst>
                                    <p:set>
                                      <p:cBhvr override="childStyle">
                                        <p:cTn id="24" dur="indefinite"/>
                                        <p:tgtEl>
                                          <p:spTgt spid="40"/>
                                        </p:tgtEl>
                                        <p:attrNameLst>
                                          <p:attrName>style.color</p:attrName>
                                        </p:attrNameLst>
                                      </p:cBhvr>
                                      <p:to>
                                        <p:clrVal>
                                          <a:srgbClr val="FFCC00"/>
                                        </p:clrVal>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43"/>
                                        </p:tgtEl>
                                        <p:attrNameLst>
                                          <p:attrName>style.visibility</p:attrName>
                                        </p:attrNameLst>
                                      </p:cBhvr>
                                      <p:to>
                                        <p:strVal val="visible"/>
                                      </p:to>
                                    </p:set>
                                  </p:childTnLst>
                                </p:cTn>
                              </p:par>
                            </p:childTnLst>
                          </p:cTn>
                        </p:par>
                        <p:par>
                          <p:cTn id="30" fill="hold">
                            <p:stCondLst>
                              <p:cond delay="3000"/>
                            </p:stCondLst>
                            <p:childTnLst>
                              <p:par>
                                <p:cTn id="31" presetID="1" presetClass="exit" presetSubtype="0" fill="hold" grpId="1" nodeType="afterEffect">
                                  <p:stCondLst>
                                    <p:cond delay="200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xit" presetSubtype="0" fill="hold" nodeType="withEffect">
                                  <p:stCondLst>
                                    <p:cond delay="2000"/>
                                  </p:stCondLst>
                                  <p:childTnLst>
                                    <p:set>
                                      <p:cBhvr>
                                        <p:cTn id="34" dur="1" fill="hold">
                                          <p:stCondLst>
                                            <p:cond delay="0"/>
                                          </p:stCondLst>
                                        </p:cTn>
                                        <p:tgtEl>
                                          <p:spTgt spid="47"/>
                                        </p:tgtEl>
                                        <p:attrNameLst>
                                          <p:attrName>style.visibility</p:attrName>
                                        </p:attrNameLst>
                                      </p:cBhvr>
                                      <p:to>
                                        <p:strVal val="hidden"/>
                                      </p:to>
                                    </p:set>
                                  </p:childTnLst>
                                </p:cTn>
                              </p:par>
                              <p:par>
                                <p:cTn id="35" presetID="3" presetClass="emph" presetSubtype="1" grpId="2" nodeType="withEffect">
                                  <p:stCondLst>
                                    <p:cond delay="2000"/>
                                  </p:stCondLst>
                                  <p:childTnLst>
                                    <p:set>
                                      <p:cBhvr override="childStyle">
                                        <p:cTn id="36" dur="indefinite"/>
                                        <p:tgtEl>
                                          <p:spTgt spid="40"/>
                                        </p:tgtEl>
                                        <p:attrNameLst>
                                          <p:attrName>style.color</p:attrName>
                                        </p:attrNameLst>
                                      </p:cBhvr>
                                      <p:to>
                                        <p:clrVal>
                                          <a:schemeClr val="bg1"/>
                                        </p:clrVal>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54"/>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6000"/>
                            </p:stCondLst>
                            <p:childTnLst>
                              <p:par>
                                <p:cTn id="44" presetID="1" presetClass="exit" presetSubtype="0" fill="hold" grpId="1" nodeType="afterEffect">
                                  <p:stCondLst>
                                    <p:cond delay="2000"/>
                                  </p:stCondLst>
                                  <p:childTnLst>
                                    <p:set>
                                      <p:cBhvr>
                                        <p:cTn id="45" dur="1" fill="hold">
                                          <p:stCondLst>
                                            <p:cond delay="0"/>
                                          </p:stCondLst>
                                        </p:cTn>
                                        <p:tgtEl>
                                          <p:spTgt spid="54"/>
                                        </p:tgtEl>
                                        <p:attrNameLst>
                                          <p:attrName>style.visibility</p:attrName>
                                        </p:attrNameLst>
                                      </p:cBhvr>
                                      <p:to>
                                        <p:strVal val="hidden"/>
                                      </p:to>
                                    </p:set>
                                  </p:childTnLst>
                                </p:cTn>
                              </p:par>
                            </p:childTnLst>
                          </p:cTn>
                        </p:par>
                        <p:par>
                          <p:cTn id="46" fill="hold">
                            <p:stCondLst>
                              <p:cond delay="8000"/>
                            </p:stCondLst>
                            <p:childTnLst>
                              <p:par>
                                <p:cTn id="47" presetID="1" presetClass="entr" presetSubtype="0" fill="hold" grpId="0" nodeType="afterEffect">
                                  <p:stCondLst>
                                    <p:cond delay="1000"/>
                                  </p:stCondLst>
                                  <p:childTnLst>
                                    <p:set>
                                      <p:cBhvr>
                                        <p:cTn id="48" dur="1" fill="hold">
                                          <p:stCondLst>
                                            <p:cond delay="0"/>
                                          </p:stCondLst>
                                        </p:cTn>
                                        <p:tgtEl>
                                          <p:spTgt spid="42"/>
                                        </p:tgtEl>
                                        <p:attrNameLst>
                                          <p:attrName>style.visibility</p:attrName>
                                        </p:attrNameLst>
                                      </p:cBhvr>
                                      <p:to>
                                        <p:strVal val="visible"/>
                                      </p:to>
                                    </p:set>
                                  </p:childTnLst>
                                </p:cTn>
                              </p:par>
                            </p:childTnLst>
                          </p:cTn>
                        </p:par>
                        <p:par>
                          <p:cTn id="49" fill="hold">
                            <p:stCondLst>
                              <p:cond delay="9000"/>
                            </p:stCondLst>
                            <p:childTnLst>
                              <p:par>
                                <p:cTn id="50" presetID="3" presetClass="emph" presetSubtype="1" grpId="1" nodeType="afterEffect">
                                  <p:stCondLst>
                                    <p:cond delay="2000"/>
                                  </p:stCondLst>
                                  <p:childTnLst>
                                    <p:set>
                                      <p:cBhvr override="childStyle">
                                        <p:cTn id="51" dur="indefinite"/>
                                        <p:tgtEl>
                                          <p:spTgt spid="42"/>
                                        </p:tgtEl>
                                        <p:attrNameLst>
                                          <p:attrName>style.color</p:attrName>
                                        </p:attrNameLst>
                                      </p:cBhvr>
                                      <p:to>
                                        <p:clrVal>
                                          <a:schemeClr val="bg1"/>
                                        </p:clrVal>
                                      </p:to>
                                    </p:set>
                                  </p:childTnLst>
                                </p:cTn>
                              </p:par>
                              <p:par>
                                <p:cTn id="52" presetID="1" presetClass="exit" presetSubtype="0" fill="hold" grpId="1" nodeType="withEffect">
                                  <p:stCondLst>
                                    <p:cond delay="2000"/>
                                  </p:stCondLst>
                                  <p:childTnLst>
                                    <p:set>
                                      <p:cBhvr>
                                        <p:cTn id="53" dur="1" fill="hold">
                                          <p:stCondLst>
                                            <p:cond delay="0"/>
                                          </p:stCondLst>
                                        </p:cTn>
                                        <p:tgtEl>
                                          <p:spTgt spid="19"/>
                                        </p:tgtEl>
                                        <p:attrNameLst>
                                          <p:attrName>style.visibility</p:attrName>
                                        </p:attrNameLst>
                                      </p:cBhvr>
                                      <p:to>
                                        <p:strVal val="hidden"/>
                                      </p:to>
                                    </p:set>
                                  </p:childTnLst>
                                </p:cTn>
                              </p:par>
                            </p:childTnLst>
                          </p:cTn>
                        </p:par>
                        <p:par>
                          <p:cTn id="54" fill="hold">
                            <p:stCondLst>
                              <p:cond delay="11000"/>
                            </p:stCondLst>
                            <p:childTnLst>
                              <p:par>
                                <p:cTn id="55" presetID="1" presetClass="entr" presetSubtype="0" fill="hold" nodeType="afterEffect">
                                  <p:stCondLst>
                                    <p:cond delay="1500"/>
                                  </p:stCondLst>
                                  <p:childTnLst>
                                    <p:set>
                                      <p:cBhvr>
                                        <p:cTn id="56" dur="1" fill="hold">
                                          <p:stCondLst>
                                            <p:cond delay="0"/>
                                          </p:stCondLst>
                                        </p:cTn>
                                        <p:tgtEl>
                                          <p:spTgt spid="50"/>
                                        </p:tgtEl>
                                        <p:attrNameLst>
                                          <p:attrName>style.visibility</p:attrName>
                                        </p:attrNameLst>
                                      </p:cBhvr>
                                      <p:to>
                                        <p:strVal val="visible"/>
                                      </p:to>
                                    </p:set>
                                  </p:childTnLst>
                                </p:cTn>
                              </p:par>
                              <p:par>
                                <p:cTn id="57" presetID="3" presetClass="emph" presetSubtype="1" grpId="1" nodeType="withEffect">
                                  <p:stCondLst>
                                    <p:cond delay="1500"/>
                                  </p:stCondLst>
                                  <p:childTnLst>
                                    <p:set>
                                      <p:cBhvr override="childStyle">
                                        <p:cTn id="58" dur="indefinite"/>
                                        <p:tgtEl>
                                          <p:spTgt spid="39"/>
                                        </p:tgtEl>
                                        <p:attrNameLst>
                                          <p:attrName>style.color</p:attrName>
                                        </p:attrNameLst>
                                      </p:cBhvr>
                                      <p:to>
                                        <p:clrVal>
                                          <a:srgbClr val="FFCC00"/>
                                        </p:clrVal>
                                      </p:to>
                                    </p:set>
                                  </p:childTnLst>
                                </p:cTn>
                              </p:par>
                            </p:childTnLst>
                          </p:cTn>
                        </p:par>
                        <p:par>
                          <p:cTn id="59" fill="hold">
                            <p:stCondLst>
                              <p:cond delay="12500"/>
                            </p:stCondLst>
                            <p:childTnLst>
                              <p:par>
                                <p:cTn id="60" presetID="1" presetClass="entr" presetSubtype="0" fill="hold" nodeType="afterEffect">
                                  <p:stCondLst>
                                    <p:cond delay="1000"/>
                                  </p:stCondLst>
                                  <p:childTnLst>
                                    <p:set>
                                      <p:cBhvr>
                                        <p:cTn id="61" dur="1" fill="hold">
                                          <p:stCondLst>
                                            <p:cond delay="0"/>
                                          </p:stCondLst>
                                        </p:cTn>
                                        <p:tgtEl>
                                          <p:spTgt spid="51"/>
                                        </p:tgtEl>
                                        <p:attrNameLst>
                                          <p:attrName>style.visibility</p:attrName>
                                        </p:attrNameLst>
                                      </p:cBhvr>
                                      <p:to>
                                        <p:strVal val="visible"/>
                                      </p:to>
                                    </p:set>
                                  </p:childTnLst>
                                </p:cTn>
                              </p:par>
                              <p:par>
                                <p:cTn id="62" presetID="1" presetClass="entr" presetSubtype="0" fill="hold" grpId="0" nodeType="withEffect">
                                  <p:stCondLst>
                                    <p:cond delay="1000"/>
                                  </p:stCondLst>
                                  <p:childTnLst>
                                    <p:set>
                                      <p:cBhvr>
                                        <p:cTn id="63" dur="1" fill="hold">
                                          <p:stCondLst>
                                            <p:cond delay="0"/>
                                          </p:stCondLst>
                                        </p:cTn>
                                        <p:tgtEl>
                                          <p:spTgt spid="44"/>
                                        </p:tgtEl>
                                        <p:attrNameLst>
                                          <p:attrName>style.visibility</p:attrName>
                                        </p:attrNameLst>
                                      </p:cBhvr>
                                      <p:to>
                                        <p:strVal val="visible"/>
                                      </p:to>
                                    </p:set>
                                  </p:childTnLst>
                                </p:cTn>
                              </p:par>
                            </p:childTnLst>
                          </p:cTn>
                        </p:par>
                        <p:par>
                          <p:cTn id="64" fill="hold">
                            <p:stCondLst>
                              <p:cond delay="13500"/>
                            </p:stCondLst>
                            <p:childTnLst>
                              <p:par>
                                <p:cTn id="65" presetID="1" presetClass="exit" presetSubtype="0" fill="hold" grpId="1" nodeType="afterEffect">
                                  <p:stCondLst>
                                    <p:cond delay="2000"/>
                                  </p:stCondLst>
                                  <p:childTnLst>
                                    <p:set>
                                      <p:cBhvr>
                                        <p:cTn id="66" dur="1" fill="hold">
                                          <p:stCondLst>
                                            <p:cond delay="0"/>
                                          </p:stCondLst>
                                        </p:cTn>
                                        <p:tgtEl>
                                          <p:spTgt spid="50"/>
                                        </p:tgtEl>
                                        <p:attrNameLst>
                                          <p:attrName>style.visibility</p:attrName>
                                        </p:attrNameLst>
                                      </p:cBhvr>
                                      <p:to>
                                        <p:strVal val="hidden"/>
                                      </p:to>
                                    </p:set>
                                  </p:childTnLst>
                                </p:cTn>
                              </p:par>
                              <p:par>
                                <p:cTn id="67" presetID="1" presetClass="exit" presetSubtype="0" fill="hold" nodeType="withEffect">
                                  <p:stCondLst>
                                    <p:cond delay="2000"/>
                                  </p:stCondLst>
                                  <p:childTnLst>
                                    <p:set>
                                      <p:cBhvr>
                                        <p:cTn id="68" dur="1" fill="hold">
                                          <p:stCondLst>
                                            <p:cond delay="0"/>
                                          </p:stCondLst>
                                        </p:cTn>
                                        <p:tgtEl>
                                          <p:spTgt spid="51"/>
                                        </p:tgtEl>
                                        <p:attrNameLst>
                                          <p:attrName>style.visibility</p:attrName>
                                        </p:attrNameLst>
                                      </p:cBhvr>
                                      <p:to>
                                        <p:strVal val="hidden"/>
                                      </p:to>
                                    </p:set>
                                  </p:childTnLst>
                                </p:cTn>
                              </p:par>
                              <p:par>
                                <p:cTn id="69" presetID="3" presetClass="emph" presetSubtype="1" grpId="2" nodeType="withEffect">
                                  <p:stCondLst>
                                    <p:cond delay="2000"/>
                                  </p:stCondLst>
                                  <p:childTnLst>
                                    <p:set>
                                      <p:cBhvr override="childStyle">
                                        <p:cTn id="70" dur="indefinite"/>
                                        <p:tgtEl>
                                          <p:spTgt spid="39"/>
                                        </p:tgtEl>
                                        <p:attrNameLst>
                                          <p:attrName>style.color</p:attrName>
                                        </p:attrNameLst>
                                      </p:cBhvr>
                                      <p:to>
                                        <p:clrVal>
                                          <a:schemeClr val="bg1"/>
                                        </p:clrVal>
                                      </p:to>
                                    </p:set>
                                  </p:childTnLst>
                                </p:cTn>
                              </p:par>
                            </p:childTnLst>
                          </p:cTn>
                        </p:par>
                        <p:par>
                          <p:cTn id="71" fill="hold">
                            <p:stCondLst>
                              <p:cond delay="15500"/>
                            </p:stCondLst>
                            <p:childTnLst>
                              <p:par>
                                <p:cTn id="72" presetID="1" presetClass="entr" presetSubtype="0"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childTnLst>
                          </p:cTn>
                        </p:par>
                        <p:par>
                          <p:cTn id="74" fill="hold">
                            <p:stCondLst>
                              <p:cond delay="15500"/>
                            </p:stCondLst>
                            <p:childTnLst>
                              <p:par>
                                <p:cTn id="75" presetID="1" presetClass="entr" presetSubtype="0" fill="hold" grpId="2" nodeType="afterEffect">
                                  <p:stCondLst>
                                    <p:cond delay="500"/>
                                  </p:stCondLst>
                                  <p:childTnLst>
                                    <p:set>
                                      <p:cBhvr>
                                        <p:cTn id="76" dur="1" fill="hold">
                                          <p:stCondLst>
                                            <p:cond delay="0"/>
                                          </p:stCondLst>
                                        </p:cTn>
                                        <p:tgtEl>
                                          <p:spTgt spid="20"/>
                                        </p:tgtEl>
                                        <p:attrNameLst>
                                          <p:attrName>style.visibility</p:attrName>
                                        </p:attrNameLst>
                                      </p:cBhvr>
                                      <p:to>
                                        <p:strVal val="visible"/>
                                      </p:to>
                                    </p:set>
                                  </p:childTnLst>
                                </p:cTn>
                              </p:par>
                            </p:childTnLst>
                          </p:cTn>
                        </p:par>
                        <p:par>
                          <p:cTn id="77" fill="hold">
                            <p:stCondLst>
                              <p:cond delay="16000"/>
                            </p:stCondLst>
                            <p:childTnLst>
                              <p:par>
                                <p:cTn id="78" presetID="1" presetClass="exit" presetSubtype="0" fill="hold" grpId="1" nodeType="afterEffect">
                                  <p:stCondLst>
                                    <p:cond delay="2000"/>
                                  </p:stCondLst>
                                  <p:childTnLst>
                                    <p:set>
                                      <p:cBhvr>
                                        <p:cTn id="79" dur="1" fill="hold">
                                          <p:stCondLst>
                                            <p:cond delay="0"/>
                                          </p:stCondLst>
                                        </p:cTn>
                                        <p:tgtEl>
                                          <p:spTgt spid="55"/>
                                        </p:tgtEl>
                                        <p:attrNameLst>
                                          <p:attrName>style.visibility</p:attrName>
                                        </p:attrNameLst>
                                      </p:cBhvr>
                                      <p:to>
                                        <p:strVal val="hidden"/>
                                      </p:to>
                                    </p:set>
                                  </p:childTnLst>
                                </p:cTn>
                              </p:par>
                            </p:childTnLst>
                          </p:cTn>
                        </p:par>
                        <p:par>
                          <p:cTn id="80" fill="hold">
                            <p:stCondLst>
                              <p:cond delay="18000"/>
                            </p:stCondLst>
                            <p:childTnLst>
                              <p:par>
                                <p:cTn id="81" presetID="1" presetClass="entr" presetSubtype="0" fill="hold" grpId="0" nodeType="afterEffect">
                                  <p:stCondLst>
                                    <p:cond delay="1000"/>
                                  </p:stCondLst>
                                  <p:childTnLst>
                                    <p:set>
                                      <p:cBhvr>
                                        <p:cTn id="82" dur="1" fill="hold">
                                          <p:stCondLst>
                                            <p:cond delay="0"/>
                                          </p:stCondLst>
                                        </p:cTn>
                                        <p:tgtEl>
                                          <p:spTgt spid="41"/>
                                        </p:tgtEl>
                                        <p:attrNameLst>
                                          <p:attrName>style.visibility</p:attrName>
                                        </p:attrNameLst>
                                      </p:cBhvr>
                                      <p:to>
                                        <p:strVal val="visible"/>
                                      </p:to>
                                    </p:set>
                                  </p:childTnLst>
                                </p:cTn>
                              </p:par>
                            </p:childTnLst>
                          </p:cTn>
                        </p:par>
                        <p:par>
                          <p:cTn id="83" fill="hold">
                            <p:stCondLst>
                              <p:cond delay="19000"/>
                            </p:stCondLst>
                            <p:childTnLst>
                              <p:par>
                                <p:cTn id="84" presetID="3" presetClass="emph" presetSubtype="1" grpId="1" nodeType="afterEffect">
                                  <p:stCondLst>
                                    <p:cond delay="2000"/>
                                  </p:stCondLst>
                                  <p:childTnLst>
                                    <p:set>
                                      <p:cBhvr override="childStyle">
                                        <p:cTn id="85" dur="indefinite"/>
                                        <p:tgtEl>
                                          <p:spTgt spid="41"/>
                                        </p:tgtEl>
                                        <p:attrNameLst>
                                          <p:attrName>style.color</p:attrName>
                                        </p:attrNameLst>
                                      </p:cBhvr>
                                      <p:to>
                                        <p:clrVal>
                                          <a:schemeClr val="bg1"/>
                                        </p:clrVal>
                                      </p:to>
                                    </p:set>
                                  </p:childTnLst>
                                </p:cTn>
                              </p:par>
                              <p:par>
                                <p:cTn id="86" presetID="1" presetClass="exit" presetSubtype="0" fill="hold" grpId="3" nodeType="withEffect">
                                  <p:stCondLst>
                                    <p:cond delay="2000"/>
                                  </p:stCondLst>
                                  <p:childTnLst>
                                    <p:set>
                                      <p:cBhvr>
                                        <p:cTn id="87"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39" grpId="1"/>
      <p:bldP spid="39" grpId="2"/>
      <p:bldP spid="40" grpId="0"/>
      <p:bldP spid="40" grpId="1"/>
      <p:bldP spid="40" grpId="2"/>
      <p:bldP spid="41" grpId="0"/>
      <p:bldP spid="41" grpId="1"/>
      <p:bldP spid="42" grpId="0"/>
      <p:bldP spid="42" grpId="1"/>
      <p:bldP spid="43" grpId="0" animBg="1"/>
      <p:bldP spid="44" grpId="0" animBg="1"/>
      <p:bldP spid="45" grpId="0" animBg="1"/>
      <p:bldP spid="45" grpId="1" animBg="1"/>
      <p:bldP spid="50" grpId="1" animBg="1"/>
      <p:bldP spid="54" grpId="0" animBg="1"/>
      <p:bldP spid="54" grpId="1" animBg="1"/>
      <p:bldP spid="55" grpId="0" animBg="1"/>
      <p:bldP spid="55" grpId="1" animBg="1"/>
      <p:bldP spid="19" grpId="0"/>
      <p:bldP spid="19" grpId="1"/>
      <p:bldP spid="20" grpId="2"/>
      <p:bldP spid="20" gr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Black" pitchFamily="34" charset="0"/>
              </a:rPr>
              <a:t>Spatial Analysis</a:t>
            </a:r>
            <a:endParaRPr lang="en-US" sz="3200" dirty="0">
              <a:latin typeface="Arial Black" pitchFamily="34" charset="0"/>
            </a:endParaRPr>
          </a:p>
        </p:txBody>
      </p:sp>
      <p:sp>
        <p:nvSpPr>
          <p:cNvPr id="3" name="Text Placeholder 2"/>
          <p:cNvSpPr>
            <a:spLocks noGrp="1"/>
          </p:cNvSpPr>
          <p:nvPr>
            <p:ph type="body" idx="2"/>
          </p:nvPr>
        </p:nvSpPr>
        <p:spPr>
          <a:xfrm>
            <a:off x="228600" y="1981200"/>
            <a:ext cx="2590800" cy="4144963"/>
          </a:xfrm>
          <a:solidFill>
            <a:schemeClr val="accent1"/>
          </a:solidFill>
        </p:spPr>
        <p:txBody>
          <a:bodyPr/>
          <a:lstStyle/>
          <a:p>
            <a:pPr>
              <a:buClr>
                <a:schemeClr val="bg1"/>
              </a:buClr>
              <a:buFont typeface="Wingdings" pitchFamily="2" charset="2"/>
              <a:buChar char="§"/>
            </a:pPr>
            <a:r>
              <a:rPr lang="en-US" sz="2200" dirty="0" smtClean="0">
                <a:latin typeface="Arial" pitchFamily="34" charset="0"/>
                <a:cs typeface="Arial" pitchFamily="34" charset="0"/>
              </a:rPr>
              <a:t>Analysis performed for every 5-digit zip code in MA</a:t>
            </a:r>
          </a:p>
          <a:p>
            <a:pPr>
              <a:buClr>
                <a:schemeClr val="bg1"/>
              </a:buClr>
              <a:buFont typeface="Wingdings" pitchFamily="2" charset="2"/>
              <a:buChar char="§"/>
            </a:pPr>
            <a:r>
              <a:rPr lang="en-US" sz="2200" dirty="0" smtClean="0">
                <a:latin typeface="Arial" pitchFamily="34" charset="0"/>
                <a:cs typeface="Arial" pitchFamily="34" charset="0"/>
              </a:rPr>
              <a:t>Areas with significant prescription </a:t>
            </a:r>
            <a:r>
              <a:rPr lang="en-US" sz="2200" dirty="0" err="1" smtClean="0">
                <a:latin typeface="Arial" pitchFamily="34" charset="0"/>
                <a:cs typeface="Arial" pitchFamily="34" charset="0"/>
              </a:rPr>
              <a:t>opioid</a:t>
            </a:r>
            <a:r>
              <a:rPr lang="en-US" sz="2200" dirty="0" smtClean="0">
                <a:latin typeface="Arial" pitchFamily="34" charset="0"/>
                <a:cs typeface="Arial" pitchFamily="34" charset="0"/>
              </a:rPr>
              <a:t> abuse rates will be detected and identified</a:t>
            </a:r>
            <a:endParaRPr lang="en-US" sz="2200" dirty="0">
              <a:latin typeface="Arial" pitchFamily="34" charset="0"/>
              <a:cs typeface="Arial" pitchFamily="34" charset="0"/>
            </a:endParaRPr>
          </a:p>
        </p:txBody>
      </p:sp>
      <p:pic>
        <p:nvPicPr>
          <p:cNvPr id="3073" name="Picture 7"/>
          <p:cNvPicPr>
            <a:picLocks noGrp="1" noChangeAspect="1" noChangeArrowheads="1"/>
          </p:cNvPicPr>
          <p:nvPr>
            <p:ph sz="quarter" idx="1"/>
          </p:nvPr>
        </p:nvPicPr>
        <p:blipFill>
          <a:blip r:embed="rId3"/>
          <a:srcRect l="24358" t="38961" r="12203" b="30591"/>
          <a:stretch>
            <a:fillRect/>
          </a:stretch>
        </p:blipFill>
        <p:spPr bwMode="auto">
          <a:xfrm>
            <a:off x="3124199" y="1905000"/>
            <a:ext cx="5667375" cy="2590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4"/>
          <p:cNvGrpSpPr/>
          <p:nvPr/>
        </p:nvGrpSpPr>
        <p:grpSpPr>
          <a:xfrm>
            <a:off x="4876800" y="2362200"/>
            <a:ext cx="3429000" cy="2362200"/>
            <a:chOff x="152400" y="3733800"/>
            <a:chExt cx="3429000" cy="2362200"/>
          </a:xfrm>
          <a:scene3d>
            <a:camera prst="orthographicFront">
              <a:rot lat="1500000" lon="1500000" rev="1500000"/>
            </a:camera>
            <a:lightRig rig="threePt" dir="t"/>
          </a:scene3d>
        </p:grpSpPr>
        <p:sp>
          <p:nvSpPr>
            <p:cNvPr id="116" name="Rectangle 115"/>
            <p:cNvSpPr/>
            <p:nvPr/>
          </p:nvSpPr>
          <p:spPr>
            <a:xfrm>
              <a:off x="152400" y="37338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p:cNvSpPr>
              <a:spLocks noChangeAspect="1"/>
            </p:cNvSpPr>
            <p:nvPr/>
          </p:nvSpPr>
          <p:spPr>
            <a:xfrm>
              <a:off x="2443163" y="4706938"/>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a:spLocks noChangeAspect="1"/>
            </p:cNvSpPr>
            <p:nvPr/>
          </p:nvSpPr>
          <p:spPr>
            <a:xfrm>
              <a:off x="609600" y="4724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a:spLocks noChangeAspect="1"/>
            </p:cNvSpPr>
            <p:nvPr/>
          </p:nvSpPr>
          <p:spPr>
            <a:xfrm>
              <a:off x="2252663" y="43862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a:spLocks noChangeAspect="1"/>
            </p:cNvSpPr>
            <p:nvPr/>
          </p:nvSpPr>
          <p:spPr>
            <a:xfrm>
              <a:off x="1371600" y="4038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a:spLocks noChangeAspect="1"/>
            </p:cNvSpPr>
            <p:nvPr/>
          </p:nvSpPr>
          <p:spPr>
            <a:xfrm>
              <a:off x="609600" y="3962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a:spLocks noChangeAspect="1"/>
            </p:cNvSpPr>
            <p:nvPr/>
          </p:nvSpPr>
          <p:spPr>
            <a:xfrm>
              <a:off x="2819400" y="4495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a:spLocks noChangeAspect="1"/>
            </p:cNvSpPr>
            <p:nvPr/>
          </p:nvSpPr>
          <p:spPr>
            <a:xfrm>
              <a:off x="1752600" y="5181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a:spLocks noChangeAspect="1"/>
            </p:cNvSpPr>
            <p:nvPr/>
          </p:nvSpPr>
          <p:spPr>
            <a:xfrm>
              <a:off x="2971800" y="5486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a:spLocks noChangeAspect="1"/>
            </p:cNvSpPr>
            <p:nvPr/>
          </p:nvSpPr>
          <p:spPr>
            <a:xfrm>
              <a:off x="3001962" y="3992562"/>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a:spLocks noChangeAspect="1"/>
            </p:cNvSpPr>
            <p:nvPr/>
          </p:nvSpPr>
          <p:spPr>
            <a:xfrm>
              <a:off x="2743200" y="5257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a:spLocks noChangeAspect="1"/>
            </p:cNvSpPr>
            <p:nvPr/>
          </p:nvSpPr>
          <p:spPr>
            <a:xfrm>
              <a:off x="1828800" y="4191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a:spLocks noChangeAspect="1"/>
            </p:cNvSpPr>
            <p:nvPr/>
          </p:nvSpPr>
          <p:spPr>
            <a:xfrm>
              <a:off x="838200" y="5486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a:spLocks noChangeAspect="1"/>
            </p:cNvSpPr>
            <p:nvPr/>
          </p:nvSpPr>
          <p:spPr>
            <a:xfrm>
              <a:off x="2438400" y="5062538"/>
              <a:ext cx="274638" cy="273050"/>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Oval 129"/>
            <p:cNvSpPr>
              <a:spLocks noChangeAspect="1"/>
            </p:cNvSpPr>
            <p:nvPr/>
          </p:nvSpPr>
          <p:spPr>
            <a:xfrm>
              <a:off x="2743200" y="4876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Oval 130"/>
            <p:cNvSpPr>
              <a:spLocks noChangeAspect="1"/>
            </p:cNvSpPr>
            <p:nvPr/>
          </p:nvSpPr>
          <p:spPr>
            <a:xfrm>
              <a:off x="1371600" y="5486400"/>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67"/>
          <p:cNvGrpSpPr/>
          <p:nvPr/>
        </p:nvGrpSpPr>
        <p:grpSpPr>
          <a:xfrm>
            <a:off x="5181600" y="2667000"/>
            <a:ext cx="3429000" cy="2362200"/>
            <a:chOff x="4572000" y="3810000"/>
            <a:chExt cx="3429000" cy="2362200"/>
          </a:xfrm>
          <a:scene3d>
            <a:camera prst="orthographicFront">
              <a:rot lat="1500000" lon="1500000" rev="1500000"/>
            </a:camera>
            <a:lightRig rig="threePt" dir="t"/>
          </a:scene3d>
        </p:grpSpPr>
        <p:sp>
          <p:nvSpPr>
            <p:cNvPr id="169" name="Rectangle 168"/>
            <p:cNvSpPr/>
            <p:nvPr/>
          </p:nvSpPr>
          <p:spPr>
            <a:xfrm>
              <a:off x="4572000" y="38100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Oval 169"/>
            <p:cNvSpPr>
              <a:spLocks noChangeAspect="1"/>
            </p:cNvSpPr>
            <p:nvPr/>
          </p:nvSpPr>
          <p:spPr>
            <a:xfrm>
              <a:off x="6862763" y="47831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Oval 170"/>
            <p:cNvSpPr>
              <a:spLocks noChangeAspect="1"/>
            </p:cNvSpPr>
            <p:nvPr/>
          </p:nvSpPr>
          <p:spPr>
            <a:xfrm>
              <a:off x="5029200" y="4800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Oval 171"/>
            <p:cNvSpPr>
              <a:spLocks noChangeAspect="1"/>
            </p:cNvSpPr>
            <p:nvPr/>
          </p:nvSpPr>
          <p:spPr>
            <a:xfrm>
              <a:off x="6858000" y="44497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a:spLocks noChangeAspect="1"/>
            </p:cNvSpPr>
            <p:nvPr/>
          </p:nvSpPr>
          <p:spPr>
            <a:xfrm>
              <a:off x="5791200" y="4114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Oval 173"/>
            <p:cNvSpPr>
              <a:spLocks noChangeAspect="1"/>
            </p:cNvSpPr>
            <p:nvPr/>
          </p:nvSpPr>
          <p:spPr>
            <a:xfrm>
              <a:off x="5029200" y="4038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Oval 174"/>
            <p:cNvSpPr>
              <a:spLocks noChangeAspect="1"/>
            </p:cNvSpPr>
            <p:nvPr/>
          </p:nvSpPr>
          <p:spPr>
            <a:xfrm>
              <a:off x="6477000" y="4953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Oval 175"/>
            <p:cNvSpPr>
              <a:spLocks noChangeAspect="1"/>
            </p:cNvSpPr>
            <p:nvPr/>
          </p:nvSpPr>
          <p:spPr>
            <a:xfrm>
              <a:off x="7421562" y="4068762"/>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Oval 176"/>
            <p:cNvSpPr>
              <a:spLocks noChangeAspect="1"/>
            </p:cNvSpPr>
            <p:nvPr/>
          </p:nvSpPr>
          <p:spPr>
            <a:xfrm>
              <a:off x="7162800" y="5334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Oval 177"/>
            <p:cNvSpPr>
              <a:spLocks noChangeAspect="1"/>
            </p:cNvSpPr>
            <p:nvPr/>
          </p:nvSpPr>
          <p:spPr>
            <a:xfrm>
              <a:off x="5410200" y="50292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Oval 178"/>
            <p:cNvSpPr>
              <a:spLocks noChangeAspect="1"/>
            </p:cNvSpPr>
            <p:nvPr/>
          </p:nvSpPr>
          <p:spPr>
            <a:xfrm>
              <a:off x="5257800" y="5562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Oval 179"/>
            <p:cNvSpPr>
              <a:spLocks noChangeAspect="1"/>
            </p:cNvSpPr>
            <p:nvPr/>
          </p:nvSpPr>
          <p:spPr>
            <a:xfrm>
              <a:off x="6964362" y="4114800"/>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Oval 180"/>
            <p:cNvSpPr>
              <a:spLocks noChangeAspect="1"/>
            </p:cNvSpPr>
            <p:nvPr/>
          </p:nvSpPr>
          <p:spPr>
            <a:xfrm>
              <a:off x="7162800" y="4953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Oval 181"/>
            <p:cNvSpPr>
              <a:spLocks noChangeAspect="1"/>
            </p:cNvSpPr>
            <p:nvPr/>
          </p:nvSpPr>
          <p:spPr>
            <a:xfrm>
              <a:off x="5791200" y="5562600"/>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253"/>
          <p:cNvGrpSpPr/>
          <p:nvPr/>
        </p:nvGrpSpPr>
        <p:grpSpPr>
          <a:xfrm>
            <a:off x="5181600" y="2133600"/>
            <a:ext cx="3429000" cy="2362200"/>
            <a:chOff x="5334000" y="1460500"/>
            <a:chExt cx="3429000" cy="2362200"/>
          </a:xfrm>
          <a:scene3d>
            <a:camera prst="orthographicFront">
              <a:rot lat="3000000" lon="3000000" rev="3000000"/>
            </a:camera>
            <a:lightRig rig="threePt" dir="t"/>
          </a:scene3d>
        </p:grpSpPr>
        <p:sp>
          <p:nvSpPr>
            <p:cNvPr id="255" name="Rectangle 254"/>
            <p:cNvSpPr/>
            <p:nvPr/>
          </p:nvSpPr>
          <p:spPr>
            <a:xfrm>
              <a:off x="5334000" y="14605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a:spLocks noChangeAspect="1"/>
            </p:cNvSpPr>
            <p:nvPr/>
          </p:nvSpPr>
          <p:spPr>
            <a:xfrm>
              <a:off x="7700963" y="25098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Oval 256"/>
            <p:cNvSpPr>
              <a:spLocks noChangeAspect="1"/>
            </p:cNvSpPr>
            <p:nvPr/>
          </p:nvSpPr>
          <p:spPr>
            <a:xfrm>
              <a:off x="58674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Oval 257"/>
            <p:cNvSpPr>
              <a:spLocks noChangeAspect="1"/>
            </p:cNvSpPr>
            <p:nvPr/>
          </p:nvSpPr>
          <p:spPr>
            <a:xfrm>
              <a:off x="7510463" y="21891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Oval 258"/>
            <p:cNvSpPr>
              <a:spLocks noChangeAspect="1"/>
            </p:cNvSpPr>
            <p:nvPr/>
          </p:nvSpPr>
          <p:spPr>
            <a:xfrm>
              <a:off x="5638800" y="2070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Oval 259"/>
            <p:cNvSpPr>
              <a:spLocks noChangeAspect="1"/>
            </p:cNvSpPr>
            <p:nvPr/>
          </p:nvSpPr>
          <p:spPr>
            <a:xfrm>
              <a:off x="5867400" y="1765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Oval 260"/>
            <p:cNvSpPr>
              <a:spLocks noChangeAspect="1"/>
            </p:cNvSpPr>
            <p:nvPr/>
          </p:nvSpPr>
          <p:spPr>
            <a:xfrm>
              <a:off x="7889875" y="2263775"/>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Oval 261"/>
            <p:cNvSpPr>
              <a:spLocks noChangeAspect="1"/>
            </p:cNvSpPr>
            <p:nvPr/>
          </p:nvSpPr>
          <p:spPr>
            <a:xfrm>
              <a:off x="7010400" y="2984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Oval 262"/>
            <p:cNvSpPr>
              <a:spLocks noChangeAspect="1"/>
            </p:cNvSpPr>
            <p:nvPr/>
          </p:nvSpPr>
          <p:spPr>
            <a:xfrm>
              <a:off x="82296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Oval 263"/>
            <p:cNvSpPr>
              <a:spLocks noChangeAspect="1"/>
            </p:cNvSpPr>
            <p:nvPr/>
          </p:nvSpPr>
          <p:spPr>
            <a:xfrm>
              <a:off x="8077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Oval 264"/>
            <p:cNvSpPr>
              <a:spLocks noChangeAspect="1"/>
            </p:cNvSpPr>
            <p:nvPr/>
          </p:nvSpPr>
          <p:spPr>
            <a:xfrm>
              <a:off x="64770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Oval 265"/>
            <p:cNvSpPr>
              <a:spLocks noChangeAspect="1"/>
            </p:cNvSpPr>
            <p:nvPr/>
          </p:nvSpPr>
          <p:spPr>
            <a:xfrm>
              <a:off x="6934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Oval 266"/>
            <p:cNvSpPr>
              <a:spLocks noChangeAspect="1"/>
            </p:cNvSpPr>
            <p:nvPr/>
          </p:nvSpPr>
          <p:spPr>
            <a:xfrm>
              <a:off x="5562600" y="3213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Oval 267"/>
            <p:cNvSpPr>
              <a:spLocks noChangeAspect="1"/>
            </p:cNvSpPr>
            <p:nvPr/>
          </p:nvSpPr>
          <p:spPr>
            <a:xfrm>
              <a:off x="60960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Oval 268"/>
            <p:cNvSpPr>
              <a:spLocks noChangeAspect="1"/>
            </p:cNvSpPr>
            <p:nvPr/>
          </p:nvSpPr>
          <p:spPr>
            <a:xfrm>
              <a:off x="7696200" y="2865438"/>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Oval 269"/>
            <p:cNvSpPr>
              <a:spLocks noChangeAspect="1"/>
            </p:cNvSpPr>
            <p:nvPr/>
          </p:nvSpPr>
          <p:spPr>
            <a:xfrm>
              <a:off x="8001000" y="26797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Oval 270"/>
            <p:cNvSpPr>
              <a:spLocks noChangeAspect="1"/>
            </p:cNvSpPr>
            <p:nvPr/>
          </p:nvSpPr>
          <p:spPr>
            <a:xfrm>
              <a:off x="7369175" y="2493963"/>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Oval 271"/>
            <p:cNvSpPr>
              <a:spLocks noChangeAspect="1"/>
            </p:cNvSpPr>
            <p:nvPr/>
          </p:nvSpPr>
          <p:spPr>
            <a:xfrm>
              <a:off x="7702550" y="2508250"/>
              <a:ext cx="274638" cy="274638"/>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252"/>
          <p:cNvGrpSpPr/>
          <p:nvPr/>
        </p:nvGrpSpPr>
        <p:grpSpPr>
          <a:xfrm>
            <a:off x="5181600" y="1828800"/>
            <a:ext cx="3429000" cy="2362200"/>
            <a:chOff x="0" y="3429000"/>
            <a:chExt cx="3429000" cy="2362200"/>
          </a:xfrm>
          <a:scene3d>
            <a:camera prst="orthographicFront">
              <a:rot lat="3000000" lon="3000000" rev="3000000"/>
            </a:camera>
            <a:lightRig rig="threePt" dir="t"/>
          </a:scene3d>
        </p:grpSpPr>
        <p:sp>
          <p:nvSpPr>
            <p:cNvPr id="235" name="Rectangle 234"/>
            <p:cNvSpPr/>
            <p:nvPr/>
          </p:nvSpPr>
          <p:spPr>
            <a:xfrm>
              <a:off x="0" y="34290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Oval 235"/>
            <p:cNvSpPr>
              <a:spLocks noChangeAspect="1"/>
            </p:cNvSpPr>
            <p:nvPr/>
          </p:nvSpPr>
          <p:spPr>
            <a:xfrm>
              <a:off x="2366963" y="44783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Oval 236"/>
            <p:cNvSpPr>
              <a:spLocks noChangeAspect="1"/>
            </p:cNvSpPr>
            <p:nvPr/>
          </p:nvSpPr>
          <p:spPr>
            <a:xfrm>
              <a:off x="533400" y="4495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Oval 237"/>
            <p:cNvSpPr>
              <a:spLocks noChangeAspect="1"/>
            </p:cNvSpPr>
            <p:nvPr/>
          </p:nvSpPr>
          <p:spPr>
            <a:xfrm>
              <a:off x="2176463" y="41576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Oval 238"/>
            <p:cNvSpPr>
              <a:spLocks noChangeAspect="1"/>
            </p:cNvSpPr>
            <p:nvPr/>
          </p:nvSpPr>
          <p:spPr>
            <a:xfrm>
              <a:off x="304800" y="4038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Oval 239"/>
            <p:cNvSpPr>
              <a:spLocks noChangeAspect="1"/>
            </p:cNvSpPr>
            <p:nvPr/>
          </p:nvSpPr>
          <p:spPr>
            <a:xfrm>
              <a:off x="533400" y="3733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Oval 240"/>
            <p:cNvSpPr>
              <a:spLocks noChangeAspect="1"/>
            </p:cNvSpPr>
            <p:nvPr/>
          </p:nvSpPr>
          <p:spPr>
            <a:xfrm>
              <a:off x="2555875" y="4232275"/>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Oval 241"/>
            <p:cNvSpPr>
              <a:spLocks noChangeAspect="1"/>
            </p:cNvSpPr>
            <p:nvPr/>
          </p:nvSpPr>
          <p:spPr>
            <a:xfrm>
              <a:off x="1676400" y="4953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Oval 242"/>
            <p:cNvSpPr>
              <a:spLocks noChangeAspect="1"/>
            </p:cNvSpPr>
            <p:nvPr/>
          </p:nvSpPr>
          <p:spPr>
            <a:xfrm>
              <a:off x="2895600" y="5257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Oval 243"/>
            <p:cNvSpPr>
              <a:spLocks noChangeAspect="1"/>
            </p:cNvSpPr>
            <p:nvPr/>
          </p:nvSpPr>
          <p:spPr>
            <a:xfrm>
              <a:off x="2743200" y="3657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Oval 244"/>
            <p:cNvSpPr>
              <a:spLocks noChangeAspect="1"/>
            </p:cNvSpPr>
            <p:nvPr/>
          </p:nvSpPr>
          <p:spPr>
            <a:xfrm>
              <a:off x="1143000" y="4495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Oval 245"/>
            <p:cNvSpPr>
              <a:spLocks noChangeAspect="1"/>
            </p:cNvSpPr>
            <p:nvPr/>
          </p:nvSpPr>
          <p:spPr>
            <a:xfrm>
              <a:off x="1600200" y="3657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Oval 246"/>
            <p:cNvSpPr>
              <a:spLocks noChangeAspect="1"/>
            </p:cNvSpPr>
            <p:nvPr/>
          </p:nvSpPr>
          <p:spPr>
            <a:xfrm>
              <a:off x="228600" y="5181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Oval 247"/>
            <p:cNvSpPr>
              <a:spLocks noChangeAspect="1"/>
            </p:cNvSpPr>
            <p:nvPr/>
          </p:nvSpPr>
          <p:spPr>
            <a:xfrm>
              <a:off x="762000" y="5257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Oval 248"/>
            <p:cNvSpPr>
              <a:spLocks noChangeAspect="1"/>
            </p:cNvSpPr>
            <p:nvPr/>
          </p:nvSpPr>
          <p:spPr>
            <a:xfrm>
              <a:off x="2362200" y="4833938"/>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Oval 249"/>
            <p:cNvSpPr>
              <a:spLocks noChangeAspect="1"/>
            </p:cNvSpPr>
            <p:nvPr/>
          </p:nvSpPr>
          <p:spPr>
            <a:xfrm>
              <a:off x="2667000" y="46482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Oval 250"/>
            <p:cNvSpPr>
              <a:spLocks noChangeAspect="1"/>
            </p:cNvSpPr>
            <p:nvPr/>
          </p:nvSpPr>
          <p:spPr>
            <a:xfrm>
              <a:off x="2035175" y="4462463"/>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Oval 251"/>
            <p:cNvSpPr>
              <a:spLocks noChangeAspect="1"/>
            </p:cNvSpPr>
            <p:nvPr/>
          </p:nvSpPr>
          <p:spPr>
            <a:xfrm>
              <a:off x="2368550" y="4476750"/>
              <a:ext cx="274638" cy="274638"/>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dirty="0">
                <a:solidFill>
                  <a:schemeClr val="accent3">
                    <a:shade val="75000"/>
                  </a:schemeClr>
                </a:solidFill>
                <a:latin typeface="Arial Black" pitchFamily="34" charset="0"/>
                <a:ea typeface="+mj-ea"/>
                <a:cs typeface="+mj-cs"/>
              </a:rPr>
              <a:t>Spatial-Temporal Analysis</a:t>
            </a:r>
          </a:p>
        </p:txBody>
      </p:sp>
      <p:graphicFrame>
        <p:nvGraphicFramePr>
          <p:cNvPr id="27" name="Table 26"/>
          <p:cNvGraphicFramePr>
            <a:graphicFrameLocks noGrp="1"/>
          </p:cNvGraphicFramePr>
          <p:nvPr/>
        </p:nvGraphicFramePr>
        <p:xfrm>
          <a:off x="203199" y="1574255"/>
          <a:ext cx="3581401" cy="2105777"/>
        </p:xfrm>
        <a:graphic>
          <a:graphicData uri="http://schemas.openxmlformats.org/drawingml/2006/table">
            <a:tbl>
              <a:tblPr firstRow="1">
                <a:tableStyleId>{E269D01E-BC32-4049-B463-5C60D7B0CCD2}</a:tableStyleId>
              </a:tblPr>
              <a:tblGrid>
                <a:gridCol w="559018"/>
                <a:gridCol w="559018"/>
                <a:gridCol w="559018"/>
                <a:gridCol w="638878"/>
                <a:gridCol w="1265469"/>
              </a:tblGrid>
              <a:tr h="483145">
                <a:tc>
                  <a:txBody>
                    <a:bodyPr/>
                    <a:lstStyle/>
                    <a:p>
                      <a:pPr algn="ctr"/>
                      <a:r>
                        <a:rPr lang="en-US" sz="1900" dirty="0" smtClean="0">
                          <a:latin typeface="Arial Narrow" pitchFamily="34" charset="0"/>
                        </a:rPr>
                        <a:t>X</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Y</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T</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R</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L(Actual)</a:t>
                      </a:r>
                      <a:endParaRPr lang="en-US" sz="1900" dirty="0">
                        <a:latin typeface="Arial Narrow" pitchFamily="34" charset="0"/>
                      </a:endParaRPr>
                    </a:p>
                  </a:txBody>
                  <a:tcPr marL="59974" marR="59974" marT="29986" marB="29986"/>
                </a:tc>
              </a:tr>
              <a:tr h="81131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r>
              <a:tr h="81131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r>
            </a:tbl>
          </a:graphicData>
        </a:graphic>
      </p:graphicFrame>
      <p:sp>
        <p:nvSpPr>
          <p:cNvPr id="1041" name="TextBox 36"/>
          <p:cNvSpPr txBox="1">
            <a:spLocks noChangeArrowheads="1"/>
          </p:cNvSpPr>
          <p:nvPr/>
        </p:nvSpPr>
        <p:spPr bwMode="auto">
          <a:xfrm>
            <a:off x="246063" y="2082800"/>
            <a:ext cx="533400" cy="400050"/>
          </a:xfrm>
          <a:prstGeom prst="rect">
            <a:avLst/>
          </a:prstGeom>
          <a:noFill/>
          <a:ln w="9525">
            <a:noFill/>
            <a:miter lim="800000"/>
            <a:headEnd/>
            <a:tailEnd/>
          </a:ln>
        </p:spPr>
        <p:txBody>
          <a:bodyPr>
            <a:spAutoFit/>
          </a:bodyPr>
          <a:lstStyle/>
          <a:p>
            <a:pPr fontAlgn="t"/>
            <a:r>
              <a:rPr lang="en-US" sz="2000" b="1">
                <a:solidFill>
                  <a:schemeClr val="bg1"/>
                </a:solidFill>
              </a:rPr>
              <a:t>73</a:t>
            </a:r>
          </a:p>
        </p:txBody>
      </p:sp>
      <p:sp>
        <p:nvSpPr>
          <p:cNvPr id="1042" name="TextBox 37"/>
          <p:cNvSpPr txBox="1">
            <a:spLocks noChangeArrowheads="1"/>
          </p:cNvSpPr>
          <p:nvPr/>
        </p:nvSpPr>
        <p:spPr bwMode="auto">
          <a:xfrm>
            <a:off x="703263" y="2082800"/>
            <a:ext cx="685800" cy="400050"/>
          </a:xfrm>
          <a:prstGeom prst="rect">
            <a:avLst/>
          </a:prstGeom>
          <a:noFill/>
          <a:ln w="9525">
            <a:noFill/>
            <a:miter lim="800000"/>
            <a:headEnd/>
            <a:tailEnd/>
          </a:ln>
        </p:spPr>
        <p:txBody>
          <a:bodyPr>
            <a:spAutoFit/>
          </a:bodyPr>
          <a:lstStyle/>
          <a:p>
            <a:pPr fontAlgn="t"/>
            <a:r>
              <a:rPr lang="en-US" sz="2000" b="1">
                <a:solidFill>
                  <a:schemeClr val="bg1"/>
                </a:solidFill>
              </a:rPr>
              <a:t>42.1</a:t>
            </a:r>
          </a:p>
        </p:txBody>
      </p:sp>
      <p:sp>
        <p:nvSpPr>
          <p:cNvPr id="39" name="TextBox 38"/>
          <p:cNvSpPr txBox="1">
            <a:spLocks noChangeArrowheads="1"/>
          </p:cNvSpPr>
          <p:nvPr/>
        </p:nvSpPr>
        <p:spPr bwMode="auto">
          <a:xfrm>
            <a:off x="1912938" y="2082800"/>
            <a:ext cx="533400" cy="400050"/>
          </a:xfrm>
          <a:prstGeom prst="rect">
            <a:avLst/>
          </a:prstGeom>
          <a:noFill/>
          <a:ln w="9525">
            <a:noFill/>
            <a:miter lim="800000"/>
            <a:headEnd/>
            <a:tailEnd/>
          </a:ln>
        </p:spPr>
        <p:txBody>
          <a:bodyPr>
            <a:spAutoFit/>
          </a:bodyPr>
          <a:lstStyle/>
          <a:p>
            <a:pPr fontAlgn="t"/>
            <a:r>
              <a:rPr lang="en-US" sz="2000" b="1">
                <a:solidFill>
                  <a:schemeClr val="bg1"/>
                </a:solidFill>
              </a:rPr>
              <a:t>20</a:t>
            </a:r>
          </a:p>
        </p:txBody>
      </p:sp>
      <p:sp>
        <p:nvSpPr>
          <p:cNvPr id="40" name="TextBox 39"/>
          <p:cNvSpPr txBox="1">
            <a:spLocks noChangeArrowheads="1"/>
          </p:cNvSpPr>
          <p:nvPr/>
        </p:nvSpPr>
        <p:spPr bwMode="auto">
          <a:xfrm>
            <a:off x="2717800" y="2082800"/>
            <a:ext cx="685800" cy="400050"/>
          </a:xfrm>
          <a:prstGeom prst="rect">
            <a:avLst/>
          </a:prstGeom>
          <a:noFill/>
          <a:ln w="9525">
            <a:noFill/>
            <a:miter lim="800000"/>
            <a:headEnd/>
            <a:tailEnd/>
          </a:ln>
        </p:spPr>
        <p:txBody>
          <a:bodyPr>
            <a:spAutoFit/>
          </a:bodyPr>
          <a:lstStyle/>
          <a:p>
            <a:pPr fontAlgn="t"/>
            <a:r>
              <a:rPr lang="en-US" sz="2000" b="1">
                <a:solidFill>
                  <a:schemeClr val="bg1"/>
                </a:solidFill>
              </a:rPr>
              <a:t>17</a:t>
            </a:r>
          </a:p>
        </p:txBody>
      </p:sp>
      <p:sp>
        <p:nvSpPr>
          <p:cNvPr id="1047" name="TextBox 43"/>
          <p:cNvSpPr txBox="1">
            <a:spLocks noChangeArrowheads="1"/>
          </p:cNvSpPr>
          <p:nvPr/>
        </p:nvSpPr>
        <p:spPr bwMode="auto">
          <a:xfrm>
            <a:off x="1430338" y="2085975"/>
            <a:ext cx="390525" cy="400050"/>
          </a:xfrm>
          <a:prstGeom prst="rect">
            <a:avLst/>
          </a:prstGeom>
          <a:noFill/>
          <a:ln w="9525">
            <a:noFill/>
            <a:miter lim="800000"/>
            <a:headEnd/>
            <a:tailEnd/>
          </a:ln>
        </p:spPr>
        <p:txBody>
          <a:bodyPr>
            <a:spAutoFit/>
          </a:bodyPr>
          <a:lstStyle/>
          <a:p>
            <a:pPr fontAlgn="t"/>
            <a:r>
              <a:rPr lang="en-US" sz="2000" b="1">
                <a:solidFill>
                  <a:schemeClr val="bg1"/>
                </a:solidFill>
              </a:rPr>
              <a:t>1</a:t>
            </a:r>
          </a:p>
        </p:txBody>
      </p:sp>
      <p:grpSp>
        <p:nvGrpSpPr>
          <p:cNvPr id="6" name="Group 182"/>
          <p:cNvGrpSpPr/>
          <p:nvPr/>
        </p:nvGrpSpPr>
        <p:grpSpPr>
          <a:xfrm>
            <a:off x="5181600" y="1524000"/>
            <a:ext cx="3429000" cy="2362200"/>
            <a:chOff x="4572000" y="3810000"/>
            <a:chExt cx="3429000" cy="2362200"/>
          </a:xfrm>
          <a:scene3d>
            <a:camera prst="orthographicFront">
              <a:rot lat="3000000" lon="3000000" rev="3000000"/>
            </a:camera>
            <a:lightRig rig="threePt" dir="t"/>
          </a:scene3d>
        </p:grpSpPr>
        <p:sp>
          <p:nvSpPr>
            <p:cNvPr id="184" name="Rectangle 183"/>
            <p:cNvSpPr/>
            <p:nvPr/>
          </p:nvSpPr>
          <p:spPr>
            <a:xfrm>
              <a:off x="4572000" y="38100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Oval 184"/>
            <p:cNvSpPr>
              <a:spLocks noChangeAspect="1"/>
            </p:cNvSpPr>
            <p:nvPr/>
          </p:nvSpPr>
          <p:spPr>
            <a:xfrm>
              <a:off x="6862763" y="47831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Oval 185"/>
            <p:cNvSpPr>
              <a:spLocks noChangeAspect="1"/>
            </p:cNvSpPr>
            <p:nvPr/>
          </p:nvSpPr>
          <p:spPr>
            <a:xfrm>
              <a:off x="5029200" y="4800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Oval 186"/>
            <p:cNvSpPr>
              <a:spLocks noChangeAspect="1"/>
            </p:cNvSpPr>
            <p:nvPr/>
          </p:nvSpPr>
          <p:spPr>
            <a:xfrm>
              <a:off x="6858000" y="44497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Oval 187"/>
            <p:cNvSpPr>
              <a:spLocks noChangeAspect="1"/>
            </p:cNvSpPr>
            <p:nvPr/>
          </p:nvSpPr>
          <p:spPr>
            <a:xfrm>
              <a:off x="5791200" y="4114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Oval 188"/>
            <p:cNvSpPr>
              <a:spLocks noChangeAspect="1"/>
            </p:cNvSpPr>
            <p:nvPr/>
          </p:nvSpPr>
          <p:spPr>
            <a:xfrm>
              <a:off x="5029200" y="4038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Oval 189"/>
            <p:cNvSpPr>
              <a:spLocks noChangeAspect="1"/>
            </p:cNvSpPr>
            <p:nvPr/>
          </p:nvSpPr>
          <p:spPr>
            <a:xfrm>
              <a:off x="6477000" y="4953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Oval 190"/>
            <p:cNvSpPr>
              <a:spLocks noChangeAspect="1"/>
            </p:cNvSpPr>
            <p:nvPr/>
          </p:nvSpPr>
          <p:spPr>
            <a:xfrm>
              <a:off x="7421562" y="4068762"/>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Oval 191"/>
            <p:cNvSpPr>
              <a:spLocks noChangeAspect="1"/>
            </p:cNvSpPr>
            <p:nvPr/>
          </p:nvSpPr>
          <p:spPr>
            <a:xfrm>
              <a:off x="7162800" y="5334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Oval 192"/>
            <p:cNvSpPr>
              <a:spLocks noChangeAspect="1"/>
            </p:cNvSpPr>
            <p:nvPr/>
          </p:nvSpPr>
          <p:spPr>
            <a:xfrm>
              <a:off x="5410200" y="50292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Oval 193"/>
            <p:cNvSpPr>
              <a:spLocks noChangeAspect="1"/>
            </p:cNvSpPr>
            <p:nvPr/>
          </p:nvSpPr>
          <p:spPr>
            <a:xfrm>
              <a:off x="5257800" y="5562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Oval 194"/>
            <p:cNvSpPr>
              <a:spLocks noChangeAspect="1"/>
            </p:cNvSpPr>
            <p:nvPr/>
          </p:nvSpPr>
          <p:spPr>
            <a:xfrm>
              <a:off x="6964362" y="4114800"/>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Oval 195"/>
            <p:cNvSpPr>
              <a:spLocks noChangeAspect="1"/>
            </p:cNvSpPr>
            <p:nvPr/>
          </p:nvSpPr>
          <p:spPr>
            <a:xfrm>
              <a:off x="7162800" y="4953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Oval 196"/>
            <p:cNvSpPr>
              <a:spLocks noChangeAspect="1"/>
            </p:cNvSpPr>
            <p:nvPr/>
          </p:nvSpPr>
          <p:spPr>
            <a:xfrm>
              <a:off x="5791200" y="5562600"/>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 name="Group 131"/>
          <p:cNvGrpSpPr/>
          <p:nvPr/>
        </p:nvGrpSpPr>
        <p:grpSpPr>
          <a:xfrm>
            <a:off x="5181600" y="1219200"/>
            <a:ext cx="3429000" cy="2362200"/>
            <a:chOff x="152400" y="3733800"/>
            <a:chExt cx="3429000" cy="2362200"/>
          </a:xfrm>
          <a:scene3d>
            <a:camera prst="orthographicFront">
              <a:rot lat="3000000" lon="3000000" rev="3000000"/>
            </a:camera>
            <a:lightRig rig="threePt" dir="t"/>
          </a:scene3d>
        </p:grpSpPr>
        <p:sp>
          <p:nvSpPr>
            <p:cNvPr id="133" name="Rectangle 132"/>
            <p:cNvSpPr/>
            <p:nvPr/>
          </p:nvSpPr>
          <p:spPr>
            <a:xfrm>
              <a:off x="152400" y="37338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a:spLocks noChangeAspect="1"/>
            </p:cNvSpPr>
            <p:nvPr/>
          </p:nvSpPr>
          <p:spPr>
            <a:xfrm>
              <a:off x="2443163" y="47069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Oval 134"/>
            <p:cNvSpPr>
              <a:spLocks noChangeAspect="1"/>
            </p:cNvSpPr>
            <p:nvPr/>
          </p:nvSpPr>
          <p:spPr>
            <a:xfrm>
              <a:off x="609600" y="4724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a:spLocks noChangeAspect="1"/>
            </p:cNvSpPr>
            <p:nvPr/>
          </p:nvSpPr>
          <p:spPr>
            <a:xfrm>
              <a:off x="2252663" y="43862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a:spLocks noChangeAspect="1"/>
            </p:cNvSpPr>
            <p:nvPr/>
          </p:nvSpPr>
          <p:spPr>
            <a:xfrm>
              <a:off x="1371600" y="4038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Oval 137"/>
            <p:cNvSpPr>
              <a:spLocks noChangeAspect="1"/>
            </p:cNvSpPr>
            <p:nvPr/>
          </p:nvSpPr>
          <p:spPr>
            <a:xfrm>
              <a:off x="609600" y="3962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Oval 138"/>
            <p:cNvSpPr>
              <a:spLocks noChangeAspect="1"/>
            </p:cNvSpPr>
            <p:nvPr/>
          </p:nvSpPr>
          <p:spPr>
            <a:xfrm>
              <a:off x="2819400" y="4495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Oval 139"/>
            <p:cNvSpPr>
              <a:spLocks noChangeAspect="1"/>
            </p:cNvSpPr>
            <p:nvPr/>
          </p:nvSpPr>
          <p:spPr>
            <a:xfrm>
              <a:off x="1752600" y="5181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Oval 140"/>
            <p:cNvSpPr>
              <a:spLocks noChangeAspect="1"/>
            </p:cNvSpPr>
            <p:nvPr/>
          </p:nvSpPr>
          <p:spPr>
            <a:xfrm>
              <a:off x="2971800" y="5486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Oval 141"/>
            <p:cNvSpPr>
              <a:spLocks noChangeAspect="1"/>
            </p:cNvSpPr>
            <p:nvPr/>
          </p:nvSpPr>
          <p:spPr>
            <a:xfrm>
              <a:off x="3001962" y="3992562"/>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Oval 142"/>
            <p:cNvSpPr>
              <a:spLocks noChangeAspect="1"/>
            </p:cNvSpPr>
            <p:nvPr/>
          </p:nvSpPr>
          <p:spPr>
            <a:xfrm>
              <a:off x="2743200" y="5257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Oval 143"/>
            <p:cNvSpPr>
              <a:spLocks noChangeAspect="1"/>
            </p:cNvSpPr>
            <p:nvPr/>
          </p:nvSpPr>
          <p:spPr>
            <a:xfrm>
              <a:off x="1828800" y="4191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Oval 144"/>
            <p:cNvSpPr>
              <a:spLocks noChangeAspect="1"/>
            </p:cNvSpPr>
            <p:nvPr/>
          </p:nvSpPr>
          <p:spPr>
            <a:xfrm>
              <a:off x="838200" y="54864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Oval 145"/>
            <p:cNvSpPr>
              <a:spLocks noChangeAspect="1"/>
            </p:cNvSpPr>
            <p:nvPr/>
          </p:nvSpPr>
          <p:spPr>
            <a:xfrm>
              <a:off x="2438400" y="5062538"/>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Oval 146"/>
            <p:cNvSpPr>
              <a:spLocks noChangeAspect="1"/>
            </p:cNvSpPr>
            <p:nvPr/>
          </p:nvSpPr>
          <p:spPr>
            <a:xfrm>
              <a:off x="2743200" y="4876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Oval 147"/>
            <p:cNvSpPr>
              <a:spLocks noChangeAspect="1"/>
            </p:cNvSpPr>
            <p:nvPr/>
          </p:nvSpPr>
          <p:spPr>
            <a:xfrm>
              <a:off x="1371600" y="5486400"/>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 name="Group 75"/>
          <p:cNvGrpSpPr/>
          <p:nvPr/>
        </p:nvGrpSpPr>
        <p:grpSpPr>
          <a:xfrm>
            <a:off x="5181600" y="914400"/>
            <a:ext cx="3429000" cy="2362200"/>
            <a:chOff x="5334000" y="1460500"/>
            <a:chExt cx="3429000" cy="2362200"/>
          </a:xfrm>
          <a:scene3d>
            <a:camera prst="orthographicFront">
              <a:rot lat="3000000" lon="3000000" rev="3000000"/>
            </a:camera>
            <a:lightRig rig="threePt" dir="t"/>
          </a:scene3d>
        </p:grpSpPr>
        <p:sp>
          <p:nvSpPr>
            <p:cNvPr id="77" name="Rectangle 76"/>
            <p:cNvSpPr/>
            <p:nvPr/>
          </p:nvSpPr>
          <p:spPr>
            <a:xfrm>
              <a:off x="5334000" y="14605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a:spLocks noChangeAspect="1"/>
            </p:cNvSpPr>
            <p:nvPr/>
          </p:nvSpPr>
          <p:spPr>
            <a:xfrm>
              <a:off x="7700963" y="25098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a:spLocks noChangeAspect="1"/>
            </p:cNvSpPr>
            <p:nvPr/>
          </p:nvSpPr>
          <p:spPr>
            <a:xfrm>
              <a:off x="7702550" y="2508250"/>
              <a:ext cx="274638" cy="274638"/>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a:spLocks noChangeAspect="1"/>
            </p:cNvSpPr>
            <p:nvPr/>
          </p:nvSpPr>
          <p:spPr>
            <a:xfrm>
              <a:off x="58674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a:spLocks noChangeAspect="1"/>
            </p:cNvSpPr>
            <p:nvPr/>
          </p:nvSpPr>
          <p:spPr>
            <a:xfrm>
              <a:off x="7510463" y="21891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a:spLocks noChangeAspect="1"/>
            </p:cNvSpPr>
            <p:nvPr/>
          </p:nvSpPr>
          <p:spPr>
            <a:xfrm>
              <a:off x="5638800" y="2070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a:spLocks noChangeAspect="1"/>
            </p:cNvSpPr>
            <p:nvPr/>
          </p:nvSpPr>
          <p:spPr>
            <a:xfrm>
              <a:off x="5867400" y="1765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a:spLocks noChangeAspect="1"/>
            </p:cNvSpPr>
            <p:nvPr/>
          </p:nvSpPr>
          <p:spPr>
            <a:xfrm>
              <a:off x="7889875" y="2263775"/>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a:spLocks noChangeAspect="1"/>
            </p:cNvSpPr>
            <p:nvPr/>
          </p:nvSpPr>
          <p:spPr>
            <a:xfrm>
              <a:off x="7010400" y="2984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a:spLocks noChangeAspect="1"/>
            </p:cNvSpPr>
            <p:nvPr/>
          </p:nvSpPr>
          <p:spPr>
            <a:xfrm>
              <a:off x="82296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a:spLocks noChangeAspect="1"/>
            </p:cNvSpPr>
            <p:nvPr/>
          </p:nvSpPr>
          <p:spPr>
            <a:xfrm>
              <a:off x="8077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a:spLocks noChangeAspect="1"/>
            </p:cNvSpPr>
            <p:nvPr/>
          </p:nvSpPr>
          <p:spPr>
            <a:xfrm>
              <a:off x="64770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Oval 88"/>
            <p:cNvSpPr>
              <a:spLocks noChangeAspect="1"/>
            </p:cNvSpPr>
            <p:nvPr/>
          </p:nvSpPr>
          <p:spPr>
            <a:xfrm>
              <a:off x="6934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Oval 89"/>
            <p:cNvSpPr>
              <a:spLocks noChangeAspect="1"/>
            </p:cNvSpPr>
            <p:nvPr/>
          </p:nvSpPr>
          <p:spPr>
            <a:xfrm>
              <a:off x="5562600" y="3213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Oval 90"/>
            <p:cNvSpPr>
              <a:spLocks noChangeAspect="1"/>
            </p:cNvSpPr>
            <p:nvPr/>
          </p:nvSpPr>
          <p:spPr>
            <a:xfrm>
              <a:off x="60960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Oval 91"/>
            <p:cNvSpPr>
              <a:spLocks noChangeAspect="1"/>
            </p:cNvSpPr>
            <p:nvPr/>
          </p:nvSpPr>
          <p:spPr>
            <a:xfrm>
              <a:off x="7696200" y="2865438"/>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Oval 92"/>
            <p:cNvSpPr>
              <a:spLocks noChangeAspect="1"/>
            </p:cNvSpPr>
            <p:nvPr/>
          </p:nvSpPr>
          <p:spPr>
            <a:xfrm>
              <a:off x="8001000" y="26797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Oval 93"/>
            <p:cNvSpPr>
              <a:spLocks noChangeAspect="1"/>
            </p:cNvSpPr>
            <p:nvPr/>
          </p:nvSpPr>
          <p:spPr>
            <a:xfrm>
              <a:off x="7369175" y="2493963"/>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55"/>
          <p:cNvGrpSpPr>
            <a:grpSpLocks/>
          </p:cNvGrpSpPr>
          <p:nvPr/>
        </p:nvGrpSpPr>
        <p:grpSpPr bwMode="auto">
          <a:xfrm>
            <a:off x="3962400" y="3200400"/>
            <a:ext cx="3429000" cy="2362200"/>
            <a:chOff x="5334000" y="1460500"/>
            <a:chExt cx="3429000" cy="2362200"/>
          </a:xfrm>
        </p:grpSpPr>
        <p:sp>
          <p:nvSpPr>
            <p:cNvPr id="44" name="Rectangle 43"/>
            <p:cNvSpPr/>
            <p:nvPr/>
          </p:nvSpPr>
          <p:spPr>
            <a:xfrm>
              <a:off x="5334000" y="14605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a:spLocks noChangeAspect="1"/>
            </p:cNvSpPr>
            <p:nvPr/>
          </p:nvSpPr>
          <p:spPr>
            <a:xfrm>
              <a:off x="7700963" y="25098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a:spLocks noChangeAspect="1"/>
            </p:cNvSpPr>
            <p:nvPr/>
          </p:nvSpPr>
          <p:spPr>
            <a:xfrm>
              <a:off x="58674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a:spLocks noChangeAspect="1"/>
            </p:cNvSpPr>
            <p:nvPr/>
          </p:nvSpPr>
          <p:spPr>
            <a:xfrm>
              <a:off x="7510463" y="21891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a:spLocks noChangeAspect="1"/>
            </p:cNvSpPr>
            <p:nvPr/>
          </p:nvSpPr>
          <p:spPr>
            <a:xfrm>
              <a:off x="5638800" y="2070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a:spLocks noChangeAspect="1"/>
            </p:cNvSpPr>
            <p:nvPr/>
          </p:nvSpPr>
          <p:spPr>
            <a:xfrm>
              <a:off x="5867400" y="1765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a:spLocks noChangeAspect="1"/>
            </p:cNvSpPr>
            <p:nvPr/>
          </p:nvSpPr>
          <p:spPr>
            <a:xfrm>
              <a:off x="7889875" y="2263775"/>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a:spLocks noChangeAspect="1"/>
            </p:cNvSpPr>
            <p:nvPr/>
          </p:nvSpPr>
          <p:spPr>
            <a:xfrm>
              <a:off x="7010400" y="2984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a:spLocks noChangeAspect="1"/>
            </p:cNvSpPr>
            <p:nvPr/>
          </p:nvSpPr>
          <p:spPr>
            <a:xfrm>
              <a:off x="82296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a:spLocks noChangeAspect="1"/>
            </p:cNvSpPr>
            <p:nvPr/>
          </p:nvSpPr>
          <p:spPr>
            <a:xfrm>
              <a:off x="8077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a:spLocks noChangeAspect="1"/>
            </p:cNvSpPr>
            <p:nvPr/>
          </p:nvSpPr>
          <p:spPr>
            <a:xfrm>
              <a:off x="64770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a:spLocks noChangeAspect="1"/>
            </p:cNvSpPr>
            <p:nvPr/>
          </p:nvSpPr>
          <p:spPr>
            <a:xfrm>
              <a:off x="6934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a:spLocks noChangeAspect="1"/>
            </p:cNvSpPr>
            <p:nvPr/>
          </p:nvSpPr>
          <p:spPr>
            <a:xfrm>
              <a:off x="5562600" y="3213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a:spLocks noChangeAspect="1"/>
            </p:cNvSpPr>
            <p:nvPr/>
          </p:nvSpPr>
          <p:spPr>
            <a:xfrm>
              <a:off x="60960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Oval 52"/>
            <p:cNvSpPr>
              <a:spLocks noChangeAspect="1"/>
            </p:cNvSpPr>
            <p:nvPr/>
          </p:nvSpPr>
          <p:spPr>
            <a:xfrm>
              <a:off x="7696200" y="2865438"/>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a:spLocks noChangeAspect="1"/>
            </p:cNvSpPr>
            <p:nvPr/>
          </p:nvSpPr>
          <p:spPr>
            <a:xfrm>
              <a:off x="8001000" y="26797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a:spLocks noChangeAspect="1"/>
            </p:cNvSpPr>
            <p:nvPr/>
          </p:nvSpPr>
          <p:spPr>
            <a:xfrm>
              <a:off x="7369175" y="2493963"/>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a:spLocks noChangeAspect="1"/>
            </p:cNvSpPr>
            <p:nvPr/>
          </p:nvSpPr>
          <p:spPr>
            <a:xfrm>
              <a:off x="7702550" y="2508250"/>
              <a:ext cx="274638" cy="274638"/>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0" name="Oval 229"/>
          <p:cNvSpPr>
            <a:spLocks noChangeAspect="1"/>
          </p:cNvSpPr>
          <p:nvPr/>
        </p:nvSpPr>
        <p:spPr>
          <a:xfrm>
            <a:off x="6324600" y="4241800"/>
            <a:ext cx="274638" cy="274638"/>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TextBox 36"/>
          <p:cNvSpPr txBox="1">
            <a:spLocks noChangeArrowheads="1"/>
          </p:cNvSpPr>
          <p:nvPr/>
        </p:nvSpPr>
        <p:spPr bwMode="auto">
          <a:xfrm>
            <a:off x="254000" y="2381250"/>
            <a:ext cx="533400" cy="396875"/>
          </a:xfrm>
          <a:prstGeom prst="rect">
            <a:avLst/>
          </a:prstGeom>
          <a:noFill/>
          <a:ln w="9525">
            <a:noFill/>
            <a:miter lim="800000"/>
            <a:headEnd/>
            <a:tailEnd/>
          </a:ln>
        </p:spPr>
        <p:txBody>
          <a:bodyPr>
            <a:spAutoFit/>
          </a:bodyPr>
          <a:lstStyle/>
          <a:p>
            <a:pPr fontAlgn="t"/>
            <a:r>
              <a:rPr lang="en-US" sz="2000" b="1">
                <a:solidFill>
                  <a:schemeClr val="bg1"/>
                </a:solidFill>
              </a:rPr>
              <a:t>73</a:t>
            </a:r>
          </a:p>
        </p:txBody>
      </p:sp>
      <p:sp>
        <p:nvSpPr>
          <p:cNvPr id="274" name="TextBox 37"/>
          <p:cNvSpPr txBox="1">
            <a:spLocks noChangeArrowheads="1"/>
          </p:cNvSpPr>
          <p:nvPr/>
        </p:nvSpPr>
        <p:spPr bwMode="auto">
          <a:xfrm>
            <a:off x="711200" y="2381250"/>
            <a:ext cx="685800" cy="396875"/>
          </a:xfrm>
          <a:prstGeom prst="rect">
            <a:avLst/>
          </a:prstGeom>
          <a:noFill/>
          <a:ln w="9525">
            <a:noFill/>
            <a:miter lim="800000"/>
            <a:headEnd/>
            <a:tailEnd/>
          </a:ln>
        </p:spPr>
        <p:txBody>
          <a:bodyPr>
            <a:spAutoFit/>
          </a:bodyPr>
          <a:lstStyle/>
          <a:p>
            <a:pPr fontAlgn="t"/>
            <a:r>
              <a:rPr lang="en-US" sz="2000" b="1">
                <a:solidFill>
                  <a:schemeClr val="bg1"/>
                </a:solidFill>
              </a:rPr>
              <a:t>42.1</a:t>
            </a:r>
          </a:p>
        </p:txBody>
      </p:sp>
      <p:sp>
        <p:nvSpPr>
          <p:cNvPr id="275" name="TextBox 274"/>
          <p:cNvSpPr txBox="1">
            <a:spLocks noChangeArrowheads="1"/>
          </p:cNvSpPr>
          <p:nvPr/>
        </p:nvSpPr>
        <p:spPr bwMode="auto">
          <a:xfrm>
            <a:off x="1920875" y="2381250"/>
            <a:ext cx="533400" cy="400050"/>
          </a:xfrm>
          <a:prstGeom prst="rect">
            <a:avLst/>
          </a:prstGeom>
          <a:noFill/>
          <a:ln w="9525">
            <a:noFill/>
            <a:miter lim="800000"/>
            <a:headEnd/>
            <a:tailEnd/>
          </a:ln>
        </p:spPr>
        <p:txBody>
          <a:bodyPr>
            <a:spAutoFit/>
          </a:bodyPr>
          <a:lstStyle/>
          <a:p>
            <a:pPr fontAlgn="t"/>
            <a:r>
              <a:rPr lang="en-US" sz="2000" b="1">
                <a:solidFill>
                  <a:schemeClr val="bg1"/>
                </a:solidFill>
              </a:rPr>
              <a:t>14</a:t>
            </a:r>
          </a:p>
        </p:txBody>
      </p:sp>
      <p:sp>
        <p:nvSpPr>
          <p:cNvPr id="276" name="TextBox 275"/>
          <p:cNvSpPr txBox="1">
            <a:spLocks noChangeArrowheads="1"/>
          </p:cNvSpPr>
          <p:nvPr/>
        </p:nvSpPr>
        <p:spPr bwMode="auto">
          <a:xfrm>
            <a:off x="2725738" y="2381250"/>
            <a:ext cx="685800" cy="400050"/>
          </a:xfrm>
          <a:prstGeom prst="rect">
            <a:avLst/>
          </a:prstGeom>
          <a:noFill/>
          <a:ln w="9525">
            <a:noFill/>
            <a:miter lim="800000"/>
            <a:headEnd/>
            <a:tailEnd/>
          </a:ln>
        </p:spPr>
        <p:txBody>
          <a:bodyPr>
            <a:spAutoFit/>
          </a:bodyPr>
          <a:lstStyle/>
          <a:p>
            <a:pPr fontAlgn="t"/>
            <a:r>
              <a:rPr lang="en-US" sz="2000" b="1">
                <a:solidFill>
                  <a:schemeClr val="bg1"/>
                </a:solidFill>
              </a:rPr>
              <a:t>115</a:t>
            </a:r>
          </a:p>
        </p:txBody>
      </p:sp>
      <p:sp>
        <p:nvSpPr>
          <p:cNvPr id="277" name="TextBox 43"/>
          <p:cNvSpPr txBox="1">
            <a:spLocks noChangeArrowheads="1"/>
          </p:cNvSpPr>
          <p:nvPr/>
        </p:nvSpPr>
        <p:spPr bwMode="auto">
          <a:xfrm>
            <a:off x="1438275" y="2384425"/>
            <a:ext cx="390525" cy="400050"/>
          </a:xfrm>
          <a:prstGeom prst="rect">
            <a:avLst/>
          </a:prstGeom>
          <a:noFill/>
          <a:ln w="9525">
            <a:noFill/>
            <a:miter lim="800000"/>
            <a:headEnd/>
            <a:tailEnd/>
          </a:ln>
        </p:spPr>
        <p:txBody>
          <a:bodyPr>
            <a:spAutoFit/>
          </a:bodyPr>
          <a:lstStyle/>
          <a:p>
            <a:pPr fontAlgn="t"/>
            <a:r>
              <a:rPr lang="en-US" sz="2000" b="1">
                <a:solidFill>
                  <a:schemeClr val="bg1"/>
                </a:solidFill>
              </a:rPr>
              <a:t>2</a:t>
            </a:r>
          </a:p>
        </p:txBody>
      </p:sp>
      <p:sp>
        <p:nvSpPr>
          <p:cNvPr id="278" name="TextBox 36"/>
          <p:cNvSpPr txBox="1">
            <a:spLocks noChangeArrowheads="1"/>
          </p:cNvSpPr>
          <p:nvPr/>
        </p:nvSpPr>
        <p:spPr bwMode="auto">
          <a:xfrm>
            <a:off x="254000" y="2686050"/>
            <a:ext cx="533400" cy="400050"/>
          </a:xfrm>
          <a:prstGeom prst="rect">
            <a:avLst/>
          </a:prstGeom>
          <a:noFill/>
          <a:ln w="9525">
            <a:noFill/>
            <a:miter lim="800000"/>
            <a:headEnd/>
            <a:tailEnd/>
          </a:ln>
        </p:spPr>
        <p:txBody>
          <a:bodyPr>
            <a:spAutoFit/>
          </a:bodyPr>
          <a:lstStyle/>
          <a:p>
            <a:pPr fontAlgn="t"/>
            <a:r>
              <a:rPr lang="en-US" sz="2000" b="1">
                <a:solidFill>
                  <a:schemeClr val="bg1"/>
                </a:solidFill>
              </a:rPr>
              <a:t>73</a:t>
            </a:r>
          </a:p>
        </p:txBody>
      </p:sp>
      <p:sp>
        <p:nvSpPr>
          <p:cNvPr id="279" name="TextBox 37"/>
          <p:cNvSpPr txBox="1">
            <a:spLocks noChangeArrowheads="1"/>
          </p:cNvSpPr>
          <p:nvPr/>
        </p:nvSpPr>
        <p:spPr bwMode="auto">
          <a:xfrm>
            <a:off x="711200" y="2686050"/>
            <a:ext cx="685800" cy="400050"/>
          </a:xfrm>
          <a:prstGeom prst="rect">
            <a:avLst/>
          </a:prstGeom>
          <a:noFill/>
          <a:ln w="9525">
            <a:noFill/>
            <a:miter lim="800000"/>
            <a:headEnd/>
            <a:tailEnd/>
          </a:ln>
        </p:spPr>
        <p:txBody>
          <a:bodyPr>
            <a:spAutoFit/>
          </a:bodyPr>
          <a:lstStyle/>
          <a:p>
            <a:pPr fontAlgn="t"/>
            <a:r>
              <a:rPr lang="en-US" sz="2000" b="1">
                <a:solidFill>
                  <a:schemeClr val="bg1"/>
                </a:solidFill>
              </a:rPr>
              <a:t>42.1</a:t>
            </a:r>
          </a:p>
        </p:txBody>
      </p:sp>
      <p:sp>
        <p:nvSpPr>
          <p:cNvPr id="280" name="TextBox 279"/>
          <p:cNvSpPr txBox="1">
            <a:spLocks noChangeArrowheads="1"/>
          </p:cNvSpPr>
          <p:nvPr/>
        </p:nvSpPr>
        <p:spPr bwMode="auto">
          <a:xfrm>
            <a:off x="1920875" y="2686050"/>
            <a:ext cx="533400" cy="400050"/>
          </a:xfrm>
          <a:prstGeom prst="rect">
            <a:avLst/>
          </a:prstGeom>
          <a:noFill/>
          <a:ln w="9525">
            <a:noFill/>
            <a:miter lim="800000"/>
            <a:headEnd/>
            <a:tailEnd/>
          </a:ln>
        </p:spPr>
        <p:txBody>
          <a:bodyPr>
            <a:spAutoFit/>
          </a:bodyPr>
          <a:lstStyle/>
          <a:p>
            <a:pPr fontAlgn="t"/>
            <a:r>
              <a:rPr lang="en-US" sz="2000" b="1">
                <a:solidFill>
                  <a:schemeClr val="bg1"/>
                </a:solidFill>
              </a:rPr>
              <a:t>29</a:t>
            </a:r>
          </a:p>
        </p:txBody>
      </p:sp>
      <p:sp>
        <p:nvSpPr>
          <p:cNvPr id="281" name="TextBox 280"/>
          <p:cNvSpPr txBox="1">
            <a:spLocks noChangeArrowheads="1"/>
          </p:cNvSpPr>
          <p:nvPr/>
        </p:nvSpPr>
        <p:spPr bwMode="auto">
          <a:xfrm>
            <a:off x="2725738" y="2686050"/>
            <a:ext cx="685800" cy="396875"/>
          </a:xfrm>
          <a:prstGeom prst="rect">
            <a:avLst/>
          </a:prstGeom>
          <a:noFill/>
          <a:ln w="9525">
            <a:noFill/>
            <a:miter lim="800000"/>
            <a:headEnd/>
            <a:tailEnd/>
          </a:ln>
        </p:spPr>
        <p:txBody>
          <a:bodyPr>
            <a:spAutoFit/>
          </a:bodyPr>
          <a:lstStyle/>
          <a:p>
            <a:pPr fontAlgn="t"/>
            <a:r>
              <a:rPr lang="en-US" sz="2000" b="1">
                <a:solidFill>
                  <a:schemeClr val="bg1"/>
                </a:solidFill>
              </a:rPr>
              <a:t>78</a:t>
            </a:r>
          </a:p>
        </p:txBody>
      </p:sp>
      <p:sp>
        <p:nvSpPr>
          <p:cNvPr id="282" name="TextBox 43"/>
          <p:cNvSpPr txBox="1">
            <a:spLocks noChangeArrowheads="1"/>
          </p:cNvSpPr>
          <p:nvPr/>
        </p:nvSpPr>
        <p:spPr bwMode="auto">
          <a:xfrm>
            <a:off x="1438275" y="2689225"/>
            <a:ext cx="390525" cy="400050"/>
          </a:xfrm>
          <a:prstGeom prst="rect">
            <a:avLst/>
          </a:prstGeom>
          <a:noFill/>
          <a:ln w="9525">
            <a:noFill/>
            <a:miter lim="800000"/>
            <a:headEnd/>
            <a:tailEnd/>
          </a:ln>
        </p:spPr>
        <p:txBody>
          <a:bodyPr>
            <a:spAutoFit/>
          </a:bodyPr>
          <a:lstStyle/>
          <a:p>
            <a:pPr fontAlgn="t"/>
            <a:r>
              <a:rPr lang="en-US" sz="2000" b="1">
                <a:solidFill>
                  <a:schemeClr val="bg1"/>
                </a:solidFill>
              </a:rPr>
              <a:t>3</a:t>
            </a:r>
          </a:p>
        </p:txBody>
      </p:sp>
      <p:sp>
        <p:nvSpPr>
          <p:cNvPr id="283" name="TextBox 36"/>
          <p:cNvSpPr txBox="1">
            <a:spLocks noChangeArrowheads="1"/>
          </p:cNvSpPr>
          <p:nvPr/>
        </p:nvSpPr>
        <p:spPr bwMode="auto">
          <a:xfrm>
            <a:off x="254000" y="2990850"/>
            <a:ext cx="5334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84" name="TextBox 37"/>
          <p:cNvSpPr txBox="1">
            <a:spLocks noChangeArrowheads="1"/>
          </p:cNvSpPr>
          <p:nvPr/>
        </p:nvSpPr>
        <p:spPr bwMode="auto">
          <a:xfrm>
            <a:off x="711200" y="2990850"/>
            <a:ext cx="6858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85" name="TextBox 284"/>
          <p:cNvSpPr txBox="1">
            <a:spLocks noChangeArrowheads="1"/>
          </p:cNvSpPr>
          <p:nvPr/>
        </p:nvSpPr>
        <p:spPr bwMode="auto">
          <a:xfrm>
            <a:off x="1920875" y="2990850"/>
            <a:ext cx="5334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86" name="TextBox 285"/>
          <p:cNvSpPr txBox="1">
            <a:spLocks noChangeArrowheads="1"/>
          </p:cNvSpPr>
          <p:nvPr/>
        </p:nvSpPr>
        <p:spPr bwMode="auto">
          <a:xfrm>
            <a:off x="2725738" y="2990850"/>
            <a:ext cx="6858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87" name="TextBox 43"/>
          <p:cNvSpPr txBox="1">
            <a:spLocks noChangeArrowheads="1"/>
          </p:cNvSpPr>
          <p:nvPr/>
        </p:nvSpPr>
        <p:spPr bwMode="auto">
          <a:xfrm>
            <a:off x="1438275" y="2994025"/>
            <a:ext cx="390525" cy="400050"/>
          </a:xfrm>
          <a:prstGeom prst="rect">
            <a:avLst/>
          </a:prstGeom>
          <a:noFill/>
          <a:ln w="9525">
            <a:noFill/>
            <a:miter lim="800000"/>
            <a:headEnd/>
            <a:tailEnd/>
          </a:ln>
        </p:spPr>
        <p:txBody>
          <a:bodyPr>
            <a:spAutoFit/>
          </a:bodyPr>
          <a:lstStyle/>
          <a:p>
            <a:pPr fontAlgn="t"/>
            <a:r>
              <a:rPr lang="en-US" sz="2000" b="1">
                <a:solidFill>
                  <a:schemeClr val="bg1"/>
                </a:solidFill>
              </a:rPr>
              <a:t>4</a:t>
            </a:r>
          </a:p>
        </p:txBody>
      </p:sp>
      <p:sp>
        <p:nvSpPr>
          <p:cNvPr id="288" name="TextBox 36"/>
          <p:cNvSpPr txBox="1">
            <a:spLocks noChangeArrowheads="1"/>
          </p:cNvSpPr>
          <p:nvPr/>
        </p:nvSpPr>
        <p:spPr bwMode="auto">
          <a:xfrm>
            <a:off x="254000" y="3295650"/>
            <a:ext cx="5334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89" name="TextBox 37"/>
          <p:cNvSpPr txBox="1">
            <a:spLocks noChangeArrowheads="1"/>
          </p:cNvSpPr>
          <p:nvPr/>
        </p:nvSpPr>
        <p:spPr bwMode="auto">
          <a:xfrm>
            <a:off x="711200" y="3295650"/>
            <a:ext cx="6858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90" name="TextBox 289"/>
          <p:cNvSpPr txBox="1">
            <a:spLocks noChangeArrowheads="1"/>
          </p:cNvSpPr>
          <p:nvPr/>
        </p:nvSpPr>
        <p:spPr bwMode="auto">
          <a:xfrm>
            <a:off x="1920875" y="3295650"/>
            <a:ext cx="5334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91" name="TextBox 290"/>
          <p:cNvSpPr txBox="1">
            <a:spLocks noChangeArrowheads="1"/>
          </p:cNvSpPr>
          <p:nvPr/>
        </p:nvSpPr>
        <p:spPr bwMode="auto">
          <a:xfrm>
            <a:off x="2725738" y="3295650"/>
            <a:ext cx="685800" cy="400050"/>
          </a:xfrm>
          <a:prstGeom prst="rect">
            <a:avLst/>
          </a:prstGeom>
          <a:noFill/>
          <a:ln w="9525">
            <a:noFill/>
            <a:miter lim="800000"/>
            <a:headEnd/>
            <a:tailEnd/>
          </a:ln>
        </p:spPr>
        <p:txBody>
          <a:bodyPr>
            <a:spAutoFit/>
          </a:bodyPr>
          <a:lstStyle/>
          <a:p>
            <a:pPr fontAlgn="t"/>
            <a:r>
              <a:rPr lang="en-US" sz="2000" b="1">
                <a:solidFill>
                  <a:schemeClr val="bg1"/>
                </a:solidFill>
              </a:rPr>
              <a:t>…</a:t>
            </a:r>
          </a:p>
        </p:txBody>
      </p:sp>
      <p:sp>
        <p:nvSpPr>
          <p:cNvPr id="292" name="TextBox 43"/>
          <p:cNvSpPr txBox="1">
            <a:spLocks noChangeArrowheads="1"/>
          </p:cNvSpPr>
          <p:nvPr/>
        </p:nvSpPr>
        <p:spPr bwMode="auto">
          <a:xfrm>
            <a:off x="1438275" y="3298825"/>
            <a:ext cx="390525" cy="400050"/>
          </a:xfrm>
          <a:prstGeom prst="rect">
            <a:avLst/>
          </a:prstGeom>
          <a:noFill/>
          <a:ln w="9525">
            <a:noFill/>
            <a:miter lim="800000"/>
            <a:headEnd/>
            <a:tailEnd/>
          </a:ln>
        </p:spPr>
        <p:txBody>
          <a:bodyPr>
            <a:spAutoFit/>
          </a:bodyPr>
          <a:lstStyle/>
          <a:p>
            <a:pPr fontAlgn="t"/>
            <a:r>
              <a:rPr lang="en-US" sz="2000" b="1">
                <a:solidFill>
                  <a:schemeClr val="bg1"/>
                </a:solidFill>
              </a:rPr>
              <a:t>5</a:t>
            </a:r>
          </a:p>
        </p:txBody>
      </p:sp>
      <p:sp>
        <p:nvSpPr>
          <p:cNvPr id="293" name="Oval 292"/>
          <p:cNvSpPr>
            <a:spLocks noChangeAspect="1"/>
          </p:cNvSpPr>
          <p:nvPr/>
        </p:nvSpPr>
        <p:spPr>
          <a:xfrm>
            <a:off x="7035800" y="1473200"/>
            <a:ext cx="1066800" cy="1066800"/>
          </a:xfrm>
          <a:prstGeom prst="ellipse">
            <a:avLst/>
          </a:prstGeom>
          <a:solidFill>
            <a:schemeClr val="accent1">
              <a:lumMod val="60000"/>
              <a:lumOff val="40000"/>
              <a:alpha val="70000"/>
            </a:schemeClr>
          </a:solidFill>
          <a:ln w="19050">
            <a:prstDash val="solid"/>
          </a:ln>
          <a:scene3d>
            <a:camera prst="orthographicFront">
              <a:rot lat="3000000" lon="300000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Oval 296"/>
          <p:cNvSpPr>
            <a:spLocks noChangeAspect="1"/>
          </p:cNvSpPr>
          <p:nvPr/>
        </p:nvSpPr>
        <p:spPr>
          <a:xfrm>
            <a:off x="6972300" y="3136900"/>
            <a:ext cx="1066800" cy="1066800"/>
          </a:xfrm>
          <a:prstGeom prst="ellipse">
            <a:avLst/>
          </a:prstGeom>
          <a:solidFill>
            <a:schemeClr val="accent1">
              <a:lumMod val="60000"/>
              <a:lumOff val="40000"/>
              <a:alpha val="70000"/>
            </a:schemeClr>
          </a:solidFill>
          <a:ln w="19050">
            <a:prstDash val="solid"/>
          </a:ln>
          <a:scene3d>
            <a:camera prst="orthographicFront">
              <a:rot lat="1500000" lon="150000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56"/>
          <p:cNvGrpSpPr/>
          <p:nvPr/>
        </p:nvGrpSpPr>
        <p:grpSpPr>
          <a:xfrm>
            <a:off x="4572000" y="2057400"/>
            <a:ext cx="3429000" cy="2362200"/>
            <a:chOff x="5334000" y="1460500"/>
            <a:chExt cx="3429000" cy="2362200"/>
          </a:xfrm>
          <a:scene3d>
            <a:camera prst="orthographicFront">
              <a:rot lat="1500000" lon="1500000" rev="1500000"/>
            </a:camera>
            <a:lightRig rig="threePt" dir="t"/>
          </a:scene3d>
        </p:grpSpPr>
        <p:sp>
          <p:nvSpPr>
            <p:cNvPr id="58" name="Rectangle 57"/>
            <p:cNvSpPr/>
            <p:nvPr/>
          </p:nvSpPr>
          <p:spPr>
            <a:xfrm>
              <a:off x="5334000" y="14605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a:spLocks noChangeAspect="1"/>
            </p:cNvSpPr>
            <p:nvPr/>
          </p:nvSpPr>
          <p:spPr>
            <a:xfrm>
              <a:off x="7700963" y="25098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a:spLocks noChangeAspect="1"/>
            </p:cNvSpPr>
            <p:nvPr/>
          </p:nvSpPr>
          <p:spPr>
            <a:xfrm>
              <a:off x="7702550" y="2508250"/>
              <a:ext cx="274638" cy="274638"/>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a:spLocks noChangeAspect="1"/>
            </p:cNvSpPr>
            <p:nvPr/>
          </p:nvSpPr>
          <p:spPr>
            <a:xfrm>
              <a:off x="58674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a:spLocks noChangeAspect="1"/>
            </p:cNvSpPr>
            <p:nvPr/>
          </p:nvSpPr>
          <p:spPr>
            <a:xfrm>
              <a:off x="7510463" y="21891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a:spLocks noChangeAspect="1"/>
            </p:cNvSpPr>
            <p:nvPr/>
          </p:nvSpPr>
          <p:spPr>
            <a:xfrm>
              <a:off x="5638800" y="2070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Oval 63"/>
            <p:cNvSpPr>
              <a:spLocks noChangeAspect="1"/>
            </p:cNvSpPr>
            <p:nvPr/>
          </p:nvSpPr>
          <p:spPr>
            <a:xfrm>
              <a:off x="5867400" y="1765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Oval 64"/>
            <p:cNvSpPr>
              <a:spLocks noChangeAspect="1"/>
            </p:cNvSpPr>
            <p:nvPr/>
          </p:nvSpPr>
          <p:spPr>
            <a:xfrm>
              <a:off x="7889875" y="2263775"/>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a:spLocks noChangeAspect="1"/>
            </p:cNvSpPr>
            <p:nvPr/>
          </p:nvSpPr>
          <p:spPr>
            <a:xfrm>
              <a:off x="7010400" y="2984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p:cNvSpPr>
              <a:spLocks noChangeAspect="1"/>
            </p:cNvSpPr>
            <p:nvPr/>
          </p:nvSpPr>
          <p:spPr>
            <a:xfrm>
              <a:off x="82296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a:spLocks noChangeAspect="1"/>
            </p:cNvSpPr>
            <p:nvPr/>
          </p:nvSpPr>
          <p:spPr>
            <a:xfrm>
              <a:off x="8077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a:spLocks noChangeAspect="1"/>
            </p:cNvSpPr>
            <p:nvPr/>
          </p:nvSpPr>
          <p:spPr>
            <a:xfrm>
              <a:off x="6477000" y="2527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a:spLocks noChangeAspect="1"/>
            </p:cNvSpPr>
            <p:nvPr/>
          </p:nvSpPr>
          <p:spPr>
            <a:xfrm>
              <a:off x="6934200" y="1689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a:spLocks noChangeAspect="1"/>
            </p:cNvSpPr>
            <p:nvPr/>
          </p:nvSpPr>
          <p:spPr>
            <a:xfrm>
              <a:off x="5562600" y="3213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a:spLocks noChangeAspect="1"/>
            </p:cNvSpPr>
            <p:nvPr/>
          </p:nvSpPr>
          <p:spPr>
            <a:xfrm>
              <a:off x="6096000" y="32893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a:spLocks noChangeAspect="1"/>
            </p:cNvSpPr>
            <p:nvPr/>
          </p:nvSpPr>
          <p:spPr>
            <a:xfrm>
              <a:off x="7696200" y="2865438"/>
              <a:ext cx="274638"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Oval 73"/>
            <p:cNvSpPr>
              <a:spLocks noChangeAspect="1"/>
            </p:cNvSpPr>
            <p:nvPr/>
          </p:nvSpPr>
          <p:spPr>
            <a:xfrm>
              <a:off x="8001000" y="26797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Oval 74"/>
            <p:cNvSpPr>
              <a:spLocks noChangeAspect="1"/>
            </p:cNvSpPr>
            <p:nvPr/>
          </p:nvSpPr>
          <p:spPr>
            <a:xfrm>
              <a:off x="7369175" y="2493963"/>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4" name="Oval 293"/>
          <p:cNvSpPr>
            <a:spLocks noChangeAspect="1"/>
          </p:cNvSpPr>
          <p:nvPr/>
        </p:nvSpPr>
        <p:spPr>
          <a:xfrm>
            <a:off x="6438900" y="2540000"/>
            <a:ext cx="1066800" cy="1066800"/>
          </a:xfrm>
          <a:prstGeom prst="ellipse">
            <a:avLst/>
          </a:prstGeom>
          <a:solidFill>
            <a:schemeClr val="accent1">
              <a:lumMod val="60000"/>
              <a:lumOff val="40000"/>
              <a:alpha val="70000"/>
            </a:schemeClr>
          </a:solidFill>
          <a:ln w="19050">
            <a:prstDash val="solid"/>
          </a:ln>
          <a:scene3d>
            <a:camera prst="orthographicFront">
              <a:rot lat="1500000" lon="150000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212"/>
          <p:cNvGrpSpPr>
            <a:grpSpLocks/>
          </p:cNvGrpSpPr>
          <p:nvPr/>
        </p:nvGrpSpPr>
        <p:grpSpPr bwMode="auto">
          <a:xfrm>
            <a:off x="4572000" y="3810000"/>
            <a:ext cx="3429000" cy="2362200"/>
            <a:chOff x="4572000" y="3810000"/>
            <a:chExt cx="3429000" cy="2362200"/>
          </a:xfrm>
        </p:grpSpPr>
        <p:sp>
          <p:nvSpPr>
            <p:cNvPr id="214" name="Rectangle 213"/>
            <p:cNvSpPr/>
            <p:nvPr/>
          </p:nvSpPr>
          <p:spPr>
            <a:xfrm>
              <a:off x="4572000" y="38100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a:spLocks noChangeAspect="1"/>
            </p:cNvSpPr>
            <p:nvPr/>
          </p:nvSpPr>
          <p:spPr>
            <a:xfrm>
              <a:off x="6862763" y="4783138"/>
              <a:ext cx="274637" cy="274637"/>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Oval 215"/>
            <p:cNvSpPr>
              <a:spLocks noChangeAspect="1"/>
            </p:cNvSpPr>
            <p:nvPr/>
          </p:nvSpPr>
          <p:spPr>
            <a:xfrm>
              <a:off x="5029200" y="4800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Oval 216"/>
            <p:cNvSpPr>
              <a:spLocks noChangeAspect="1"/>
            </p:cNvSpPr>
            <p:nvPr/>
          </p:nvSpPr>
          <p:spPr>
            <a:xfrm>
              <a:off x="6858000" y="4449763"/>
              <a:ext cx="274638"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Oval 217"/>
            <p:cNvSpPr>
              <a:spLocks noChangeAspect="1"/>
            </p:cNvSpPr>
            <p:nvPr/>
          </p:nvSpPr>
          <p:spPr>
            <a:xfrm>
              <a:off x="5791200" y="41148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Oval 218"/>
            <p:cNvSpPr>
              <a:spLocks noChangeAspect="1"/>
            </p:cNvSpPr>
            <p:nvPr/>
          </p:nvSpPr>
          <p:spPr>
            <a:xfrm>
              <a:off x="5029200" y="4038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Oval 219"/>
            <p:cNvSpPr>
              <a:spLocks noChangeAspect="1"/>
            </p:cNvSpPr>
            <p:nvPr/>
          </p:nvSpPr>
          <p:spPr>
            <a:xfrm>
              <a:off x="6477000" y="4953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Oval 220"/>
            <p:cNvSpPr>
              <a:spLocks noChangeAspect="1"/>
            </p:cNvSpPr>
            <p:nvPr/>
          </p:nvSpPr>
          <p:spPr>
            <a:xfrm>
              <a:off x="7421563" y="40687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Oval 221"/>
            <p:cNvSpPr>
              <a:spLocks noChangeAspect="1"/>
            </p:cNvSpPr>
            <p:nvPr/>
          </p:nvSpPr>
          <p:spPr>
            <a:xfrm>
              <a:off x="7162800" y="5334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Oval 222"/>
            <p:cNvSpPr>
              <a:spLocks noChangeAspect="1"/>
            </p:cNvSpPr>
            <p:nvPr/>
          </p:nvSpPr>
          <p:spPr>
            <a:xfrm>
              <a:off x="5410200" y="50292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Oval 223"/>
            <p:cNvSpPr>
              <a:spLocks noChangeAspect="1"/>
            </p:cNvSpPr>
            <p:nvPr/>
          </p:nvSpPr>
          <p:spPr>
            <a:xfrm>
              <a:off x="5257800" y="5562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Oval 224"/>
            <p:cNvSpPr>
              <a:spLocks noChangeAspect="1"/>
            </p:cNvSpPr>
            <p:nvPr/>
          </p:nvSpPr>
          <p:spPr>
            <a:xfrm>
              <a:off x="6964363" y="4114800"/>
              <a:ext cx="274637" cy="273050"/>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Oval 225"/>
            <p:cNvSpPr>
              <a:spLocks noChangeAspect="1"/>
            </p:cNvSpPr>
            <p:nvPr/>
          </p:nvSpPr>
          <p:spPr>
            <a:xfrm>
              <a:off x="7162800" y="49530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Oval 226"/>
            <p:cNvSpPr>
              <a:spLocks noChangeAspect="1"/>
            </p:cNvSpPr>
            <p:nvPr/>
          </p:nvSpPr>
          <p:spPr>
            <a:xfrm>
              <a:off x="5791200" y="55626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 name="Oval 295"/>
          <p:cNvSpPr>
            <a:spLocks noChangeAspect="1"/>
          </p:cNvSpPr>
          <p:nvPr/>
        </p:nvSpPr>
        <p:spPr>
          <a:xfrm>
            <a:off x="6451600" y="4406900"/>
            <a:ext cx="1066800" cy="1066800"/>
          </a:xfrm>
          <a:prstGeom prst="ellipse">
            <a:avLst/>
          </a:prstGeom>
          <a:solidFill>
            <a:schemeClr val="accent1">
              <a:lumMod val="60000"/>
              <a:lumOff val="40000"/>
              <a:alpha val="70000"/>
            </a:schemeClr>
          </a:solidFill>
          <a:ln w="19050">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300" name="Table 299"/>
          <p:cNvGraphicFramePr>
            <a:graphicFrameLocks noGrp="1"/>
          </p:cNvGraphicFramePr>
          <p:nvPr/>
        </p:nvGraphicFramePr>
        <p:xfrm>
          <a:off x="203199" y="3990223"/>
          <a:ext cx="3581399" cy="2105777"/>
        </p:xfrm>
        <a:graphic>
          <a:graphicData uri="http://schemas.openxmlformats.org/drawingml/2006/table">
            <a:tbl>
              <a:tblPr firstRow="1">
                <a:tableStyleId>{E269D01E-BC32-4049-B463-5C60D7B0CCD2}</a:tableStyleId>
              </a:tblPr>
              <a:tblGrid>
                <a:gridCol w="571767"/>
                <a:gridCol w="571767"/>
                <a:gridCol w="571767"/>
                <a:gridCol w="977100"/>
                <a:gridCol w="888998"/>
              </a:tblGrid>
              <a:tr h="483145">
                <a:tc>
                  <a:txBody>
                    <a:bodyPr/>
                    <a:lstStyle/>
                    <a:p>
                      <a:pPr algn="ctr"/>
                      <a:r>
                        <a:rPr lang="en-US" sz="1900" dirty="0" smtClean="0">
                          <a:latin typeface="Arial Narrow" pitchFamily="34" charset="0"/>
                        </a:rPr>
                        <a:t>T</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Zip</a:t>
                      </a:r>
                      <a:endParaRPr lang="en-US" sz="1900" dirty="0">
                        <a:latin typeface="Arial Narrow" pitchFamily="34" charset="0"/>
                      </a:endParaRPr>
                    </a:p>
                  </a:txBody>
                  <a:tcPr marL="59974" marR="59974" marT="29986" marB="29986"/>
                </a:tc>
                <a:tc>
                  <a:txBody>
                    <a:bodyPr/>
                    <a:lstStyle/>
                    <a:p>
                      <a:pPr algn="ctr"/>
                      <a:r>
                        <a:rPr lang="en-US" sz="1900" baseline="0" dirty="0" smtClean="0">
                          <a:latin typeface="Arial Narrow" pitchFamily="34" charset="0"/>
                        </a:rPr>
                        <a:t>   </a:t>
                      </a:r>
                      <a:r>
                        <a:rPr lang="en-US" sz="1900" dirty="0" smtClean="0">
                          <a:latin typeface="Arial Narrow" pitchFamily="34" charset="0"/>
                        </a:rPr>
                        <a:t>R</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L(Actual)</a:t>
                      </a:r>
                      <a:endParaRPr lang="en-US" sz="1900" dirty="0">
                        <a:latin typeface="Arial Narrow" pitchFamily="34" charset="0"/>
                      </a:endParaRPr>
                    </a:p>
                  </a:txBody>
                  <a:tcPr marL="59974" marR="59974" marT="29986" marB="29986"/>
                </a:tc>
                <a:tc>
                  <a:txBody>
                    <a:bodyPr/>
                    <a:lstStyle/>
                    <a:p>
                      <a:pPr algn="ctr"/>
                      <a:r>
                        <a:rPr lang="en-US" sz="1900" dirty="0" smtClean="0">
                          <a:latin typeface="Arial Narrow" pitchFamily="34" charset="0"/>
                        </a:rPr>
                        <a:t>P-Value</a:t>
                      </a:r>
                      <a:endParaRPr lang="en-US" sz="1900" dirty="0">
                        <a:latin typeface="Arial Narrow" pitchFamily="34" charset="0"/>
                      </a:endParaRPr>
                    </a:p>
                  </a:txBody>
                  <a:tcPr marL="59974" marR="59974" marT="29986" marB="29986"/>
                </a:tc>
              </a:tr>
              <a:tr h="81131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a:latin typeface="Arial" pitchFamily="34" charset="0"/>
                        <a:cs typeface="Arial" pitchFamily="34" charset="0"/>
                      </a:endParaRPr>
                    </a:p>
                  </a:txBody>
                  <a:tcPr marL="59974" marR="59974" marT="29986" marB="29986"/>
                </a:tc>
              </a:tr>
              <a:tr h="811316">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c>
                  <a:txBody>
                    <a:bodyPr/>
                    <a:lstStyle/>
                    <a:p>
                      <a:pPr algn="ctr"/>
                      <a:endParaRPr lang="en-US" sz="3000" dirty="0">
                        <a:latin typeface="Arial" pitchFamily="34" charset="0"/>
                        <a:cs typeface="Arial" pitchFamily="34" charset="0"/>
                      </a:endParaRPr>
                    </a:p>
                  </a:txBody>
                  <a:tcPr marL="59974" marR="59974" marT="29986" marB="29986"/>
                </a:tc>
              </a:tr>
            </a:tbl>
          </a:graphicData>
        </a:graphic>
      </p:graphicFrame>
      <p:sp>
        <p:nvSpPr>
          <p:cNvPr id="301" name="TextBox 36"/>
          <p:cNvSpPr txBox="1">
            <a:spLocks noChangeArrowheads="1"/>
          </p:cNvSpPr>
          <p:nvPr/>
        </p:nvSpPr>
        <p:spPr bwMode="auto">
          <a:xfrm>
            <a:off x="304800" y="4549775"/>
            <a:ext cx="533400" cy="400050"/>
          </a:xfrm>
          <a:prstGeom prst="rect">
            <a:avLst/>
          </a:prstGeom>
          <a:solidFill>
            <a:srgbClr val="408BD0"/>
          </a:solidFill>
          <a:ln w="9525">
            <a:noFill/>
            <a:miter lim="800000"/>
            <a:headEnd/>
            <a:tailEnd/>
          </a:ln>
        </p:spPr>
        <p:txBody>
          <a:bodyPr>
            <a:spAutoFit/>
          </a:bodyPr>
          <a:lstStyle/>
          <a:p>
            <a:pPr fontAlgn="t"/>
            <a:r>
              <a:rPr lang="en-US" sz="2000" b="1">
                <a:solidFill>
                  <a:schemeClr val="bg1"/>
                </a:solidFill>
              </a:rPr>
              <a:t>1</a:t>
            </a:r>
          </a:p>
        </p:txBody>
      </p:sp>
      <p:sp>
        <p:nvSpPr>
          <p:cNvPr id="302" name="TextBox 37"/>
          <p:cNvSpPr txBox="1">
            <a:spLocks noChangeArrowheads="1"/>
          </p:cNvSpPr>
          <p:nvPr/>
        </p:nvSpPr>
        <p:spPr bwMode="auto">
          <a:xfrm>
            <a:off x="1612900" y="4549775"/>
            <a:ext cx="685800" cy="400050"/>
          </a:xfrm>
          <a:prstGeom prst="rect">
            <a:avLst/>
          </a:prstGeom>
          <a:solidFill>
            <a:srgbClr val="408BD0"/>
          </a:solidFill>
          <a:ln w="9525">
            <a:noFill/>
            <a:miter lim="800000"/>
            <a:headEnd/>
            <a:tailEnd/>
          </a:ln>
        </p:spPr>
        <p:txBody>
          <a:bodyPr>
            <a:spAutoFit/>
          </a:bodyPr>
          <a:lstStyle/>
          <a:p>
            <a:pPr fontAlgn="t"/>
            <a:r>
              <a:rPr lang="en-US" sz="2000" b="1">
                <a:solidFill>
                  <a:schemeClr val="bg1"/>
                </a:solidFill>
              </a:rPr>
              <a:t>20</a:t>
            </a:r>
          </a:p>
        </p:txBody>
      </p:sp>
      <p:sp>
        <p:nvSpPr>
          <p:cNvPr id="303" name="TextBox 302"/>
          <p:cNvSpPr txBox="1">
            <a:spLocks noChangeArrowheads="1"/>
          </p:cNvSpPr>
          <p:nvPr/>
        </p:nvSpPr>
        <p:spPr bwMode="auto">
          <a:xfrm>
            <a:off x="2235200" y="4552950"/>
            <a:ext cx="889000" cy="400050"/>
          </a:xfrm>
          <a:prstGeom prst="rect">
            <a:avLst/>
          </a:prstGeom>
          <a:solidFill>
            <a:srgbClr val="408BD0"/>
          </a:solidFill>
          <a:ln w="9525">
            <a:noFill/>
            <a:miter lim="800000"/>
            <a:headEnd/>
            <a:tailEnd/>
          </a:ln>
        </p:spPr>
        <p:txBody>
          <a:bodyPr>
            <a:spAutoFit/>
          </a:bodyPr>
          <a:lstStyle/>
          <a:p>
            <a:pPr fontAlgn="t"/>
            <a:r>
              <a:rPr lang="en-US" sz="2000" b="1">
                <a:solidFill>
                  <a:schemeClr val="bg1"/>
                </a:solidFill>
              </a:rPr>
              <a:t>17</a:t>
            </a:r>
          </a:p>
        </p:txBody>
      </p:sp>
      <p:sp>
        <p:nvSpPr>
          <p:cNvPr id="304" name="TextBox 303"/>
          <p:cNvSpPr txBox="1">
            <a:spLocks noChangeArrowheads="1"/>
          </p:cNvSpPr>
          <p:nvPr/>
        </p:nvSpPr>
        <p:spPr bwMode="auto">
          <a:xfrm>
            <a:off x="2971800" y="4549775"/>
            <a:ext cx="685800" cy="400050"/>
          </a:xfrm>
          <a:prstGeom prst="rect">
            <a:avLst/>
          </a:prstGeom>
          <a:solidFill>
            <a:srgbClr val="408BD0"/>
          </a:solidFill>
          <a:ln w="9525">
            <a:noFill/>
            <a:miter lim="800000"/>
            <a:headEnd/>
            <a:tailEnd/>
          </a:ln>
        </p:spPr>
        <p:txBody>
          <a:bodyPr>
            <a:spAutoFit/>
          </a:bodyPr>
          <a:lstStyle/>
          <a:p>
            <a:pPr fontAlgn="t"/>
            <a:r>
              <a:rPr lang="en-US" sz="2000" b="1">
                <a:solidFill>
                  <a:schemeClr val="bg1"/>
                </a:solidFill>
              </a:rPr>
              <a:t>.002</a:t>
            </a:r>
          </a:p>
        </p:txBody>
      </p:sp>
      <p:sp>
        <p:nvSpPr>
          <p:cNvPr id="306" name="TextBox 36"/>
          <p:cNvSpPr txBox="1">
            <a:spLocks noChangeArrowheads="1"/>
          </p:cNvSpPr>
          <p:nvPr/>
        </p:nvSpPr>
        <p:spPr bwMode="auto">
          <a:xfrm>
            <a:off x="304800" y="4883150"/>
            <a:ext cx="533400" cy="400050"/>
          </a:xfrm>
          <a:prstGeom prst="rect">
            <a:avLst/>
          </a:prstGeom>
          <a:solidFill>
            <a:srgbClr val="92D050"/>
          </a:solidFill>
          <a:ln w="9525">
            <a:noFill/>
            <a:miter lim="800000"/>
            <a:headEnd/>
            <a:tailEnd/>
          </a:ln>
        </p:spPr>
        <p:txBody>
          <a:bodyPr>
            <a:spAutoFit/>
          </a:bodyPr>
          <a:lstStyle/>
          <a:p>
            <a:pPr fontAlgn="t"/>
            <a:r>
              <a:rPr lang="en-US" sz="2000" b="1">
                <a:solidFill>
                  <a:schemeClr val="bg1"/>
                </a:solidFill>
              </a:rPr>
              <a:t>3</a:t>
            </a:r>
          </a:p>
        </p:txBody>
      </p:sp>
      <p:sp>
        <p:nvSpPr>
          <p:cNvPr id="307" name="TextBox 37"/>
          <p:cNvSpPr txBox="1">
            <a:spLocks noChangeArrowheads="1"/>
          </p:cNvSpPr>
          <p:nvPr/>
        </p:nvSpPr>
        <p:spPr bwMode="auto">
          <a:xfrm>
            <a:off x="1612900" y="4883150"/>
            <a:ext cx="685800" cy="396875"/>
          </a:xfrm>
          <a:prstGeom prst="rect">
            <a:avLst/>
          </a:prstGeom>
          <a:solidFill>
            <a:srgbClr val="92D050"/>
          </a:solidFill>
          <a:ln w="9525">
            <a:noFill/>
            <a:miter lim="800000"/>
            <a:headEnd/>
            <a:tailEnd/>
          </a:ln>
        </p:spPr>
        <p:txBody>
          <a:bodyPr>
            <a:spAutoFit/>
          </a:bodyPr>
          <a:lstStyle/>
          <a:p>
            <a:pPr fontAlgn="t"/>
            <a:r>
              <a:rPr lang="en-US" sz="2000" b="1">
                <a:solidFill>
                  <a:schemeClr val="bg1"/>
                </a:solidFill>
              </a:rPr>
              <a:t>31</a:t>
            </a:r>
          </a:p>
        </p:txBody>
      </p:sp>
      <p:sp>
        <p:nvSpPr>
          <p:cNvPr id="308" name="TextBox 307"/>
          <p:cNvSpPr txBox="1">
            <a:spLocks noChangeArrowheads="1"/>
          </p:cNvSpPr>
          <p:nvPr/>
        </p:nvSpPr>
        <p:spPr bwMode="auto">
          <a:xfrm>
            <a:off x="2235200" y="4889500"/>
            <a:ext cx="736600" cy="396875"/>
          </a:xfrm>
          <a:prstGeom prst="rect">
            <a:avLst/>
          </a:prstGeom>
          <a:solidFill>
            <a:srgbClr val="92D050"/>
          </a:solidFill>
          <a:ln w="9525">
            <a:noFill/>
            <a:miter lim="800000"/>
            <a:headEnd/>
            <a:tailEnd/>
          </a:ln>
        </p:spPr>
        <p:txBody>
          <a:bodyPr>
            <a:spAutoFit/>
          </a:bodyPr>
          <a:lstStyle/>
          <a:p>
            <a:pPr fontAlgn="t"/>
            <a:r>
              <a:rPr lang="en-US" sz="2000" b="1">
                <a:solidFill>
                  <a:schemeClr val="bg1"/>
                </a:solidFill>
              </a:rPr>
              <a:t>22</a:t>
            </a:r>
          </a:p>
        </p:txBody>
      </p:sp>
      <p:sp>
        <p:nvSpPr>
          <p:cNvPr id="309" name="TextBox 308"/>
          <p:cNvSpPr txBox="1">
            <a:spLocks noChangeArrowheads="1"/>
          </p:cNvSpPr>
          <p:nvPr/>
        </p:nvSpPr>
        <p:spPr bwMode="auto">
          <a:xfrm>
            <a:off x="2971800" y="4883150"/>
            <a:ext cx="685800" cy="396875"/>
          </a:xfrm>
          <a:prstGeom prst="rect">
            <a:avLst/>
          </a:prstGeom>
          <a:solidFill>
            <a:srgbClr val="92D050"/>
          </a:solidFill>
          <a:ln w="9525">
            <a:noFill/>
            <a:miter lim="800000"/>
            <a:headEnd/>
            <a:tailEnd/>
          </a:ln>
        </p:spPr>
        <p:txBody>
          <a:bodyPr>
            <a:spAutoFit/>
          </a:bodyPr>
          <a:lstStyle/>
          <a:p>
            <a:pPr fontAlgn="t"/>
            <a:r>
              <a:rPr lang="en-US" sz="2000" b="1">
                <a:solidFill>
                  <a:schemeClr val="bg1"/>
                </a:solidFill>
              </a:rPr>
              <a:t>.005</a:t>
            </a:r>
          </a:p>
        </p:txBody>
      </p:sp>
      <p:sp>
        <p:nvSpPr>
          <p:cNvPr id="310" name="TextBox 36"/>
          <p:cNvSpPr txBox="1">
            <a:spLocks noChangeArrowheads="1"/>
          </p:cNvSpPr>
          <p:nvPr/>
        </p:nvSpPr>
        <p:spPr bwMode="auto">
          <a:xfrm>
            <a:off x="304800" y="5226050"/>
            <a:ext cx="533400" cy="400050"/>
          </a:xfrm>
          <a:prstGeom prst="rect">
            <a:avLst/>
          </a:prstGeom>
          <a:solidFill>
            <a:srgbClr val="FFC000"/>
          </a:solidFill>
          <a:ln w="9525">
            <a:noFill/>
            <a:miter lim="800000"/>
            <a:headEnd/>
            <a:tailEnd/>
          </a:ln>
        </p:spPr>
        <p:txBody>
          <a:bodyPr>
            <a:spAutoFit/>
          </a:bodyPr>
          <a:lstStyle/>
          <a:p>
            <a:pPr fontAlgn="t"/>
            <a:r>
              <a:rPr lang="en-US" sz="2000" b="1">
                <a:solidFill>
                  <a:schemeClr val="bg1"/>
                </a:solidFill>
              </a:rPr>
              <a:t>5</a:t>
            </a:r>
          </a:p>
        </p:txBody>
      </p:sp>
      <p:sp>
        <p:nvSpPr>
          <p:cNvPr id="311" name="TextBox 37"/>
          <p:cNvSpPr txBox="1">
            <a:spLocks noChangeArrowheads="1"/>
          </p:cNvSpPr>
          <p:nvPr/>
        </p:nvSpPr>
        <p:spPr bwMode="auto">
          <a:xfrm>
            <a:off x="1612900" y="5226050"/>
            <a:ext cx="685800" cy="400050"/>
          </a:xfrm>
          <a:prstGeom prst="rect">
            <a:avLst/>
          </a:prstGeom>
          <a:solidFill>
            <a:srgbClr val="FFC000"/>
          </a:solidFill>
          <a:ln w="9525">
            <a:noFill/>
            <a:miter lim="800000"/>
            <a:headEnd/>
            <a:tailEnd/>
          </a:ln>
        </p:spPr>
        <p:txBody>
          <a:bodyPr>
            <a:spAutoFit/>
          </a:bodyPr>
          <a:lstStyle/>
          <a:p>
            <a:pPr fontAlgn="t"/>
            <a:r>
              <a:rPr lang="en-US" sz="2000" b="1">
                <a:solidFill>
                  <a:schemeClr val="bg1"/>
                </a:solidFill>
              </a:rPr>
              <a:t>8</a:t>
            </a:r>
          </a:p>
        </p:txBody>
      </p:sp>
      <p:sp>
        <p:nvSpPr>
          <p:cNvPr id="312" name="TextBox 311"/>
          <p:cNvSpPr txBox="1">
            <a:spLocks noChangeArrowheads="1"/>
          </p:cNvSpPr>
          <p:nvPr/>
        </p:nvSpPr>
        <p:spPr bwMode="auto">
          <a:xfrm>
            <a:off x="2235200" y="5219700"/>
            <a:ext cx="812800" cy="400050"/>
          </a:xfrm>
          <a:prstGeom prst="rect">
            <a:avLst/>
          </a:prstGeom>
          <a:solidFill>
            <a:srgbClr val="FFC000"/>
          </a:solidFill>
          <a:ln w="9525">
            <a:noFill/>
            <a:miter lim="800000"/>
            <a:headEnd/>
            <a:tailEnd/>
          </a:ln>
        </p:spPr>
        <p:txBody>
          <a:bodyPr>
            <a:spAutoFit/>
          </a:bodyPr>
          <a:lstStyle/>
          <a:p>
            <a:pPr fontAlgn="t"/>
            <a:r>
              <a:rPr lang="en-US" sz="2000" b="1">
                <a:solidFill>
                  <a:schemeClr val="bg1"/>
                </a:solidFill>
              </a:rPr>
              <a:t>39</a:t>
            </a:r>
          </a:p>
        </p:txBody>
      </p:sp>
      <p:sp>
        <p:nvSpPr>
          <p:cNvPr id="313" name="TextBox 312"/>
          <p:cNvSpPr txBox="1">
            <a:spLocks noChangeArrowheads="1"/>
          </p:cNvSpPr>
          <p:nvPr/>
        </p:nvSpPr>
        <p:spPr bwMode="auto">
          <a:xfrm>
            <a:off x="2971800" y="5226050"/>
            <a:ext cx="685800" cy="400050"/>
          </a:xfrm>
          <a:prstGeom prst="rect">
            <a:avLst/>
          </a:prstGeom>
          <a:solidFill>
            <a:srgbClr val="FFC000"/>
          </a:solidFill>
          <a:ln w="9525">
            <a:noFill/>
            <a:miter lim="800000"/>
            <a:headEnd/>
            <a:tailEnd/>
          </a:ln>
        </p:spPr>
        <p:txBody>
          <a:bodyPr>
            <a:spAutoFit/>
          </a:bodyPr>
          <a:lstStyle/>
          <a:p>
            <a:pPr fontAlgn="t"/>
            <a:r>
              <a:rPr lang="en-US" sz="2000" b="1">
                <a:solidFill>
                  <a:schemeClr val="bg1"/>
                </a:solidFill>
              </a:rPr>
              <a:t>.019</a:t>
            </a:r>
          </a:p>
        </p:txBody>
      </p:sp>
      <p:sp>
        <p:nvSpPr>
          <p:cNvPr id="314" name="TextBox 36"/>
          <p:cNvSpPr txBox="1">
            <a:spLocks noChangeArrowheads="1"/>
          </p:cNvSpPr>
          <p:nvPr/>
        </p:nvSpPr>
        <p:spPr bwMode="auto">
          <a:xfrm>
            <a:off x="304800" y="5543550"/>
            <a:ext cx="533400" cy="400050"/>
          </a:xfrm>
          <a:prstGeom prst="rect">
            <a:avLst/>
          </a:prstGeom>
          <a:solidFill>
            <a:srgbClr val="7030A0"/>
          </a:solidFill>
          <a:ln w="9525">
            <a:noFill/>
            <a:miter lim="800000"/>
            <a:headEnd/>
            <a:tailEnd/>
          </a:ln>
        </p:spPr>
        <p:txBody>
          <a:bodyPr>
            <a:spAutoFit/>
          </a:bodyPr>
          <a:lstStyle/>
          <a:p>
            <a:pPr fontAlgn="t"/>
            <a:r>
              <a:rPr lang="en-US" sz="2000" b="1">
                <a:solidFill>
                  <a:schemeClr val="bg1"/>
                </a:solidFill>
              </a:rPr>
              <a:t>2</a:t>
            </a:r>
          </a:p>
        </p:txBody>
      </p:sp>
      <p:sp>
        <p:nvSpPr>
          <p:cNvPr id="315" name="TextBox 37"/>
          <p:cNvSpPr txBox="1">
            <a:spLocks noChangeArrowheads="1"/>
          </p:cNvSpPr>
          <p:nvPr/>
        </p:nvSpPr>
        <p:spPr bwMode="auto">
          <a:xfrm>
            <a:off x="1612900" y="5543550"/>
            <a:ext cx="685800" cy="400050"/>
          </a:xfrm>
          <a:prstGeom prst="rect">
            <a:avLst/>
          </a:prstGeom>
          <a:solidFill>
            <a:srgbClr val="7030A0"/>
          </a:solidFill>
          <a:ln w="9525">
            <a:noFill/>
            <a:miter lim="800000"/>
            <a:headEnd/>
            <a:tailEnd/>
          </a:ln>
        </p:spPr>
        <p:txBody>
          <a:bodyPr>
            <a:spAutoFit/>
          </a:bodyPr>
          <a:lstStyle/>
          <a:p>
            <a:pPr fontAlgn="t"/>
            <a:r>
              <a:rPr lang="en-US" sz="2000" b="1">
                <a:solidFill>
                  <a:schemeClr val="bg1"/>
                </a:solidFill>
              </a:rPr>
              <a:t>14</a:t>
            </a:r>
          </a:p>
        </p:txBody>
      </p:sp>
      <p:sp>
        <p:nvSpPr>
          <p:cNvPr id="316" name="TextBox 315"/>
          <p:cNvSpPr txBox="1">
            <a:spLocks noChangeArrowheads="1"/>
          </p:cNvSpPr>
          <p:nvPr/>
        </p:nvSpPr>
        <p:spPr bwMode="auto">
          <a:xfrm>
            <a:off x="2235200" y="5543550"/>
            <a:ext cx="812800" cy="396875"/>
          </a:xfrm>
          <a:prstGeom prst="rect">
            <a:avLst/>
          </a:prstGeom>
          <a:solidFill>
            <a:srgbClr val="7030A0"/>
          </a:solidFill>
          <a:ln w="9525">
            <a:noFill/>
            <a:miter lim="800000"/>
            <a:headEnd/>
            <a:tailEnd/>
          </a:ln>
        </p:spPr>
        <p:txBody>
          <a:bodyPr>
            <a:spAutoFit/>
          </a:bodyPr>
          <a:lstStyle/>
          <a:p>
            <a:pPr fontAlgn="t"/>
            <a:r>
              <a:rPr lang="en-US" sz="2000" b="1">
                <a:solidFill>
                  <a:schemeClr val="bg1"/>
                </a:solidFill>
              </a:rPr>
              <a:t>56</a:t>
            </a:r>
          </a:p>
        </p:txBody>
      </p:sp>
      <p:sp>
        <p:nvSpPr>
          <p:cNvPr id="317" name="TextBox 316"/>
          <p:cNvSpPr txBox="1">
            <a:spLocks noChangeArrowheads="1"/>
          </p:cNvSpPr>
          <p:nvPr/>
        </p:nvSpPr>
        <p:spPr bwMode="auto">
          <a:xfrm>
            <a:off x="2971800" y="5543550"/>
            <a:ext cx="685800" cy="396875"/>
          </a:xfrm>
          <a:prstGeom prst="rect">
            <a:avLst/>
          </a:prstGeom>
          <a:solidFill>
            <a:srgbClr val="7030A0"/>
          </a:solidFill>
          <a:ln w="9525">
            <a:noFill/>
            <a:miter lim="800000"/>
            <a:headEnd/>
            <a:tailEnd/>
          </a:ln>
        </p:spPr>
        <p:txBody>
          <a:bodyPr>
            <a:spAutoFit/>
          </a:bodyPr>
          <a:lstStyle/>
          <a:p>
            <a:pPr fontAlgn="t"/>
            <a:r>
              <a:rPr lang="en-US" sz="2000" b="1">
                <a:solidFill>
                  <a:schemeClr val="bg1"/>
                </a:solidFill>
              </a:rPr>
              <a:t>.022</a:t>
            </a:r>
          </a:p>
        </p:txBody>
      </p:sp>
      <p:sp>
        <p:nvSpPr>
          <p:cNvPr id="253" name="TextBox 36"/>
          <p:cNvSpPr txBox="1">
            <a:spLocks noChangeArrowheads="1"/>
          </p:cNvSpPr>
          <p:nvPr/>
        </p:nvSpPr>
        <p:spPr bwMode="auto">
          <a:xfrm>
            <a:off x="685800" y="4546600"/>
            <a:ext cx="990600" cy="400050"/>
          </a:xfrm>
          <a:prstGeom prst="rect">
            <a:avLst/>
          </a:prstGeom>
          <a:solidFill>
            <a:srgbClr val="408BD0"/>
          </a:solidFill>
          <a:ln w="9525">
            <a:noFill/>
            <a:miter lim="800000"/>
            <a:headEnd/>
            <a:tailEnd/>
          </a:ln>
        </p:spPr>
        <p:txBody>
          <a:bodyPr>
            <a:spAutoFit/>
          </a:bodyPr>
          <a:lstStyle/>
          <a:p>
            <a:pPr fontAlgn="t"/>
            <a:r>
              <a:rPr lang="en-US" sz="2000" b="1">
                <a:solidFill>
                  <a:schemeClr val="bg1"/>
                </a:solidFill>
              </a:rPr>
              <a:t>02101</a:t>
            </a:r>
          </a:p>
        </p:txBody>
      </p:sp>
      <p:sp>
        <p:nvSpPr>
          <p:cNvPr id="305" name="TextBox 36"/>
          <p:cNvSpPr txBox="1">
            <a:spLocks noChangeArrowheads="1"/>
          </p:cNvSpPr>
          <p:nvPr/>
        </p:nvSpPr>
        <p:spPr bwMode="auto">
          <a:xfrm>
            <a:off x="685800" y="4889500"/>
            <a:ext cx="990600" cy="396875"/>
          </a:xfrm>
          <a:prstGeom prst="rect">
            <a:avLst/>
          </a:prstGeom>
          <a:solidFill>
            <a:srgbClr val="92D050"/>
          </a:solidFill>
          <a:ln w="9525">
            <a:noFill/>
            <a:miter lim="800000"/>
            <a:headEnd/>
            <a:tailEnd/>
          </a:ln>
        </p:spPr>
        <p:txBody>
          <a:bodyPr>
            <a:spAutoFit/>
          </a:bodyPr>
          <a:lstStyle/>
          <a:p>
            <a:pPr fontAlgn="t"/>
            <a:r>
              <a:rPr lang="en-US" sz="2000" b="1">
                <a:solidFill>
                  <a:schemeClr val="bg1"/>
                </a:solidFill>
              </a:rPr>
              <a:t>02215</a:t>
            </a:r>
          </a:p>
        </p:txBody>
      </p:sp>
      <p:sp>
        <p:nvSpPr>
          <p:cNvPr id="318" name="TextBox 36"/>
          <p:cNvSpPr txBox="1">
            <a:spLocks noChangeArrowheads="1"/>
          </p:cNvSpPr>
          <p:nvPr/>
        </p:nvSpPr>
        <p:spPr bwMode="auto">
          <a:xfrm>
            <a:off x="685800" y="5219700"/>
            <a:ext cx="990600" cy="396875"/>
          </a:xfrm>
          <a:prstGeom prst="rect">
            <a:avLst/>
          </a:prstGeom>
          <a:solidFill>
            <a:srgbClr val="FFC000"/>
          </a:solidFill>
          <a:ln w="9525">
            <a:noFill/>
            <a:miter lim="800000"/>
            <a:headEnd/>
            <a:tailEnd/>
          </a:ln>
        </p:spPr>
        <p:txBody>
          <a:bodyPr>
            <a:spAutoFit/>
          </a:bodyPr>
          <a:lstStyle/>
          <a:p>
            <a:pPr fontAlgn="t"/>
            <a:r>
              <a:rPr lang="en-US" sz="2000" b="1">
                <a:solidFill>
                  <a:schemeClr val="bg1"/>
                </a:solidFill>
              </a:rPr>
              <a:t>01865</a:t>
            </a:r>
          </a:p>
        </p:txBody>
      </p:sp>
      <p:sp>
        <p:nvSpPr>
          <p:cNvPr id="319" name="TextBox 36"/>
          <p:cNvSpPr txBox="1">
            <a:spLocks noChangeArrowheads="1"/>
          </p:cNvSpPr>
          <p:nvPr/>
        </p:nvSpPr>
        <p:spPr bwMode="auto">
          <a:xfrm>
            <a:off x="685800" y="5543550"/>
            <a:ext cx="990600" cy="396875"/>
          </a:xfrm>
          <a:prstGeom prst="rect">
            <a:avLst/>
          </a:prstGeom>
          <a:solidFill>
            <a:srgbClr val="7030A0"/>
          </a:solidFill>
          <a:ln w="9525">
            <a:noFill/>
            <a:miter lim="800000"/>
            <a:headEnd/>
            <a:tailEnd/>
          </a:ln>
        </p:spPr>
        <p:txBody>
          <a:bodyPr>
            <a:spAutoFit/>
          </a:bodyPr>
          <a:lstStyle/>
          <a:p>
            <a:pPr fontAlgn="t"/>
            <a:r>
              <a:rPr lang="en-US" sz="2000" b="1">
                <a:solidFill>
                  <a:schemeClr val="bg1"/>
                </a:solidFill>
              </a:rPr>
              <a:t>02634</a:t>
            </a:r>
          </a:p>
        </p:txBody>
      </p:sp>
      <p:grpSp>
        <p:nvGrpSpPr>
          <p:cNvPr id="12" name="Group 319"/>
          <p:cNvGrpSpPr>
            <a:grpSpLocks/>
          </p:cNvGrpSpPr>
          <p:nvPr/>
        </p:nvGrpSpPr>
        <p:grpSpPr bwMode="auto">
          <a:xfrm>
            <a:off x="4267200" y="3517900"/>
            <a:ext cx="3429000" cy="2362200"/>
            <a:chOff x="4267200" y="3517900"/>
            <a:chExt cx="3429000" cy="2362200"/>
          </a:xfrm>
        </p:grpSpPr>
        <p:sp>
          <p:nvSpPr>
            <p:cNvPr id="96" name="Rectangle 95"/>
            <p:cNvSpPr/>
            <p:nvPr/>
          </p:nvSpPr>
          <p:spPr bwMode="auto">
            <a:xfrm>
              <a:off x="4267200" y="3517900"/>
              <a:ext cx="3429000" cy="2362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a:spLocks noChangeAspect="1"/>
            </p:cNvSpPr>
            <p:nvPr/>
          </p:nvSpPr>
          <p:spPr bwMode="auto">
            <a:xfrm>
              <a:off x="4724400" y="4508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spect="1"/>
            </p:cNvSpPr>
            <p:nvPr/>
          </p:nvSpPr>
          <p:spPr bwMode="auto">
            <a:xfrm>
              <a:off x="6367463" y="41703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a:spLocks noChangeAspect="1"/>
            </p:cNvSpPr>
            <p:nvPr/>
          </p:nvSpPr>
          <p:spPr bwMode="auto">
            <a:xfrm>
              <a:off x="5486400" y="38227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a:spLocks noChangeAspect="1"/>
            </p:cNvSpPr>
            <p:nvPr/>
          </p:nvSpPr>
          <p:spPr bwMode="auto">
            <a:xfrm>
              <a:off x="4724400" y="3746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a:spLocks noChangeAspect="1"/>
            </p:cNvSpPr>
            <p:nvPr/>
          </p:nvSpPr>
          <p:spPr bwMode="auto">
            <a:xfrm>
              <a:off x="6934200" y="42799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a:spLocks noChangeAspect="1"/>
            </p:cNvSpPr>
            <p:nvPr/>
          </p:nvSpPr>
          <p:spPr bwMode="auto">
            <a:xfrm>
              <a:off x="5867400" y="49657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a:spLocks noChangeAspect="1"/>
            </p:cNvSpPr>
            <p:nvPr/>
          </p:nvSpPr>
          <p:spPr bwMode="auto">
            <a:xfrm>
              <a:off x="7086600" y="5270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a:spLocks noChangeAspect="1"/>
            </p:cNvSpPr>
            <p:nvPr/>
          </p:nvSpPr>
          <p:spPr bwMode="auto">
            <a:xfrm>
              <a:off x="7116763" y="3776663"/>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a:spLocks noChangeAspect="1"/>
            </p:cNvSpPr>
            <p:nvPr/>
          </p:nvSpPr>
          <p:spPr bwMode="auto">
            <a:xfrm>
              <a:off x="6858000" y="50419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a:spLocks noChangeAspect="1"/>
            </p:cNvSpPr>
            <p:nvPr/>
          </p:nvSpPr>
          <p:spPr bwMode="auto">
            <a:xfrm>
              <a:off x="5943600" y="39751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a:spLocks noChangeAspect="1"/>
            </p:cNvSpPr>
            <p:nvPr/>
          </p:nvSpPr>
          <p:spPr bwMode="auto">
            <a:xfrm>
              <a:off x="4953000" y="5270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a:spLocks noChangeAspect="1"/>
            </p:cNvSpPr>
            <p:nvPr/>
          </p:nvSpPr>
          <p:spPr bwMode="auto">
            <a:xfrm>
              <a:off x="6553200" y="4846638"/>
              <a:ext cx="274638" cy="273050"/>
            </a:xfrm>
            <a:prstGeom prst="ellipse">
              <a:avLst/>
            </a:prstGeom>
            <a:solidFill>
              <a:schemeClr val="accent1">
                <a:lumMod val="60000"/>
                <a:lumOff val="40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a:spLocks noChangeAspect="1"/>
            </p:cNvSpPr>
            <p:nvPr/>
          </p:nvSpPr>
          <p:spPr bwMode="auto">
            <a:xfrm>
              <a:off x="6858000" y="46609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a:spLocks noChangeAspect="1"/>
            </p:cNvSpPr>
            <p:nvPr/>
          </p:nvSpPr>
          <p:spPr bwMode="auto">
            <a:xfrm>
              <a:off x="5486400" y="5270500"/>
              <a:ext cx="274638" cy="274638"/>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a:spLocks noChangeAspect="1"/>
            </p:cNvSpPr>
            <p:nvPr/>
          </p:nvSpPr>
          <p:spPr bwMode="auto">
            <a:xfrm>
              <a:off x="6557963" y="4491038"/>
              <a:ext cx="274637" cy="274637"/>
            </a:xfrm>
            <a:prstGeom prst="ellipse">
              <a:avLst/>
            </a:prstGeom>
            <a:solidFill>
              <a:schemeClr val="tx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1" name="Oval 230"/>
          <p:cNvSpPr>
            <a:spLocks noChangeAspect="1"/>
          </p:cNvSpPr>
          <p:nvPr/>
        </p:nvSpPr>
        <p:spPr>
          <a:xfrm>
            <a:off x="6553200" y="4851400"/>
            <a:ext cx="274638" cy="274638"/>
          </a:xfrm>
          <a:prstGeom prst="ellipse">
            <a:avLst/>
          </a:prstGeom>
          <a:solidFill>
            <a:schemeClr val="accent1">
              <a:lumMod val="60000"/>
              <a:lumOff val="4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Oval 294"/>
          <p:cNvSpPr>
            <a:spLocks noChangeAspect="1"/>
          </p:cNvSpPr>
          <p:nvPr/>
        </p:nvSpPr>
        <p:spPr>
          <a:xfrm>
            <a:off x="6807200" y="3073400"/>
            <a:ext cx="1066800" cy="1066800"/>
          </a:xfrm>
          <a:prstGeom prst="ellipse">
            <a:avLst/>
          </a:prstGeom>
          <a:solidFill>
            <a:schemeClr val="accent1">
              <a:lumMod val="60000"/>
              <a:lumOff val="40000"/>
              <a:alpha val="70000"/>
            </a:schemeClr>
          </a:solidFill>
          <a:ln w="19050">
            <a:prstDash val="solid"/>
          </a:ln>
          <a:scene3d>
            <a:camera prst="orthographicFront">
              <a:rot lat="1500000" lon="150000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1" name="TextBox 320"/>
          <p:cNvSpPr txBox="1"/>
          <p:nvPr/>
        </p:nvSpPr>
        <p:spPr>
          <a:xfrm>
            <a:off x="4038600" y="1663700"/>
            <a:ext cx="1066800" cy="276999"/>
          </a:xfrm>
          <a:prstGeom prst="rect">
            <a:avLst/>
          </a:prstGeom>
          <a:noFill/>
        </p:spPr>
        <p:txBody>
          <a:bodyPr>
            <a:spAutoFit/>
          </a:bodyPr>
          <a:lstStyle/>
          <a:p>
            <a:pPr>
              <a:defRPr/>
            </a:pPr>
            <a:r>
              <a:rPr lang="en-US" sz="1200" b="1" dirty="0">
                <a:ln w="1905"/>
                <a:solidFill>
                  <a:srgbClr val="408BD0"/>
                </a:solidFill>
                <a:effectLst>
                  <a:innerShdw blurRad="69850" dist="43180" dir="5400000">
                    <a:srgbClr val="000000">
                      <a:alpha val="65000"/>
                    </a:srgbClr>
                  </a:innerShdw>
                </a:effectLst>
              </a:rPr>
              <a:t>January</a:t>
            </a:r>
          </a:p>
        </p:txBody>
      </p:sp>
      <p:sp>
        <p:nvSpPr>
          <p:cNvPr id="322" name="TextBox 321"/>
          <p:cNvSpPr txBox="1"/>
          <p:nvPr/>
        </p:nvSpPr>
        <p:spPr>
          <a:xfrm>
            <a:off x="4038600" y="1970901"/>
            <a:ext cx="1066800" cy="276999"/>
          </a:xfrm>
          <a:prstGeom prst="rect">
            <a:avLst/>
          </a:prstGeom>
          <a:noFill/>
        </p:spPr>
        <p:txBody>
          <a:bodyPr>
            <a:spAutoFit/>
          </a:bodyPr>
          <a:lstStyle/>
          <a:p>
            <a:pPr>
              <a:defRPr/>
            </a:pPr>
            <a:r>
              <a:rPr lang="en-US" sz="1200" b="1" dirty="0">
                <a:ln w="1905"/>
                <a:solidFill>
                  <a:srgbClr val="7030A0"/>
                </a:solidFill>
                <a:effectLst>
                  <a:innerShdw blurRad="69850" dist="43180" dir="5400000">
                    <a:srgbClr val="000000">
                      <a:alpha val="65000"/>
                    </a:srgbClr>
                  </a:innerShdw>
                </a:effectLst>
              </a:rPr>
              <a:t>February</a:t>
            </a:r>
          </a:p>
        </p:txBody>
      </p:sp>
      <p:sp>
        <p:nvSpPr>
          <p:cNvPr id="323" name="TextBox 322"/>
          <p:cNvSpPr txBox="1"/>
          <p:nvPr/>
        </p:nvSpPr>
        <p:spPr>
          <a:xfrm>
            <a:off x="4038600" y="2288401"/>
            <a:ext cx="1066800" cy="276999"/>
          </a:xfrm>
          <a:prstGeom prst="rect">
            <a:avLst/>
          </a:prstGeom>
          <a:noFill/>
        </p:spPr>
        <p:txBody>
          <a:bodyPr>
            <a:spAutoFit/>
          </a:bodyPr>
          <a:lstStyle/>
          <a:p>
            <a:pPr>
              <a:defRPr/>
            </a:pPr>
            <a:r>
              <a:rPr lang="en-US" sz="1200" b="1" dirty="0">
                <a:ln w="1905"/>
                <a:solidFill>
                  <a:srgbClr val="92D050"/>
                </a:solidFill>
                <a:effectLst>
                  <a:innerShdw blurRad="69850" dist="43180" dir="5400000">
                    <a:srgbClr val="000000">
                      <a:alpha val="65000"/>
                    </a:srgbClr>
                  </a:innerShdw>
                </a:effectLst>
              </a:rPr>
              <a:t>March</a:t>
            </a:r>
          </a:p>
        </p:txBody>
      </p:sp>
      <p:sp>
        <p:nvSpPr>
          <p:cNvPr id="326" name="TextBox 325"/>
          <p:cNvSpPr txBox="1"/>
          <p:nvPr/>
        </p:nvSpPr>
        <p:spPr>
          <a:xfrm>
            <a:off x="4038600" y="2593201"/>
            <a:ext cx="1066800" cy="276999"/>
          </a:xfrm>
          <a:prstGeom prst="rect">
            <a:avLst/>
          </a:prstGeom>
          <a:noFill/>
        </p:spPr>
        <p:txBody>
          <a:bodyPr>
            <a:spAutoFit/>
          </a:bodyPr>
          <a:lstStyle/>
          <a:p>
            <a:pPr>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April</a:t>
            </a:r>
          </a:p>
        </p:txBody>
      </p:sp>
      <p:sp>
        <p:nvSpPr>
          <p:cNvPr id="327" name="TextBox 326"/>
          <p:cNvSpPr txBox="1"/>
          <p:nvPr/>
        </p:nvSpPr>
        <p:spPr>
          <a:xfrm>
            <a:off x="4038600" y="2908300"/>
            <a:ext cx="1066800" cy="276999"/>
          </a:xfrm>
          <a:prstGeom prst="rect">
            <a:avLst/>
          </a:prstGeom>
          <a:noFill/>
        </p:spPr>
        <p:txBody>
          <a:bodyPr>
            <a:spAutoFit/>
          </a:bodyPr>
          <a:lstStyle/>
          <a:p>
            <a:pPr>
              <a:defRPr/>
            </a:pPr>
            <a:r>
              <a:rPr lang="en-US" sz="1200" b="1" dirty="0">
                <a:ln w="1905"/>
                <a:solidFill>
                  <a:srgbClr val="FFC000"/>
                </a:solidFill>
                <a:effectLst>
                  <a:innerShdw blurRad="69850" dist="43180" dir="5400000">
                    <a:srgbClr val="000000">
                      <a:alpha val="65000"/>
                    </a:srgbClr>
                  </a:innerShdw>
                </a:effectLst>
              </a:rPr>
              <a:t>May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7000"/>
                                  </p:stCondLst>
                                  <p:childTnLst>
                                    <p:set>
                                      <p:cBhvr rctx="PPT">
                                        <p:cTn id="6" dur="indefinite"/>
                                        <p:tgtEl>
                                          <p:spTgt spid="230"/>
                                        </p:tgtEl>
                                        <p:attrNameLst>
                                          <p:attrName>style.opacity</p:attrName>
                                        </p:attrNameLst>
                                      </p:cBhvr>
                                      <p:to>
                                        <p:strVal val="0.5"/>
                                      </p:to>
                                    </p:set>
                                    <p:animEffect filter="image" prLst="opacity: 0.5">
                                      <p:cBhvr rctx="IE">
                                        <p:cTn id="7" dur="indefinite"/>
                                        <p:tgtEl>
                                          <p:spTgt spid="230"/>
                                        </p:tgtEl>
                                      </p:cBhvr>
                                    </p:animEffect>
                                  </p:childTnLst>
                                </p:cTn>
                              </p:par>
                            </p:childTnLst>
                          </p:cTn>
                        </p:par>
                        <p:par>
                          <p:cTn id="8" fill="hold">
                            <p:stCondLst>
                              <p:cond delay="7000"/>
                            </p:stCondLst>
                            <p:childTnLst>
                              <p:par>
                                <p:cTn id="9" presetID="6" presetClass="emph" presetSubtype="0" fill="hold" grpId="1" nodeType="afterEffect">
                                  <p:stCondLst>
                                    <p:cond delay="0"/>
                                  </p:stCondLst>
                                  <p:childTnLst>
                                    <p:animScale>
                                      <p:cBhvr>
                                        <p:cTn id="10" dur="500" fill="hold"/>
                                        <p:tgtEl>
                                          <p:spTgt spid="230"/>
                                        </p:tgtEl>
                                      </p:cBhvr>
                                      <p:by x="150000" y="150000"/>
                                    </p:animScale>
                                  </p:childTnLst>
                                </p:cTn>
                              </p:par>
                            </p:childTnLst>
                          </p:cTn>
                        </p:par>
                        <p:par>
                          <p:cTn id="11" fill="hold">
                            <p:stCondLst>
                              <p:cond delay="7500"/>
                            </p:stCondLst>
                            <p:childTnLst>
                              <p:par>
                                <p:cTn id="12" presetID="6" presetClass="emph" presetSubtype="0" fill="hold" grpId="2" nodeType="afterEffect">
                                  <p:stCondLst>
                                    <p:cond delay="0"/>
                                  </p:stCondLst>
                                  <p:childTnLst>
                                    <p:animScale>
                                      <p:cBhvr>
                                        <p:cTn id="13" dur="500" fill="hold"/>
                                        <p:tgtEl>
                                          <p:spTgt spid="230"/>
                                        </p:tgtEl>
                                      </p:cBhvr>
                                      <p:by x="150000" y="150000"/>
                                    </p:animScale>
                                  </p:childTnLst>
                                </p:cTn>
                              </p:par>
                            </p:childTnLst>
                          </p:cTn>
                        </p:par>
                        <p:par>
                          <p:cTn id="14" fill="hold">
                            <p:stCondLst>
                              <p:cond delay="8000"/>
                            </p:stCondLst>
                            <p:childTnLst>
                              <p:par>
                                <p:cTn id="15" presetID="6" presetClass="emph" presetSubtype="0" fill="hold" grpId="3" nodeType="afterEffect">
                                  <p:stCondLst>
                                    <p:cond delay="0"/>
                                  </p:stCondLst>
                                  <p:childTnLst>
                                    <p:animScale>
                                      <p:cBhvr>
                                        <p:cTn id="16" dur="500" fill="hold"/>
                                        <p:tgtEl>
                                          <p:spTgt spid="230"/>
                                        </p:tgtEl>
                                      </p:cBhvr>
                                      <p:by x="150000" y="150000"/>
                                    </p:animScale>
                                  </p:childTnLst>
                                </p:cTn>
                              </p:par>
                            </p:childTnLst>
                          </p:cTn>
                        </p:par>
                        <p:par>
                          <p:cTn id="17" fill="hold">
                            <p:stCondLst>
                              <p:cond delay="8500"/>
                            </p:stCondLst>
                            <p:childTnLst>
                              <p:par>
                                <p:cTn id="18" presetID="6" presetClass="emph" presetSubtype="0" fill="hold" grpId="4" nodeType="afterEffect">
                                  <p:stCondLst>
                                    <p:cond delay="0"/>
                                  </p:stCondLst>
                                  <p:childTnLst>
                                    <p:animScale>
                                      <p:cBhvr>
                                        <p:cTn id="19" dur="500" fill="hold"/>
                                        <p:tgtEl>
                                          <p:spTgt spid="230"/>
                                        </p:tgtEl>
                                      </p:cBhvr>
                                      <p:by x="125000" y="125000"/>
                                    </p:animScale>
                                  </p:childTnLst>
                                </p:cTn>
                              </p:par>
                            </p:childTnLst>
                          </p:cTn>
                        </p:par>
                        <p:par>
                          <p:cTn id="20" fill="hold">
                            <p:stCondLst>
                              <p:cond delay="9000"/>
                            </p:stCondLst>
                            <p:childTnLst>
                              <p:par>
                                <p:cTn id="21" presetID="1"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10000"/>
                            </p:stCondLst>
                            <p:childTnLst>
                              <p:par>
                                <p:cTn id="24" presetID="1" presetClass="entr" presetSubtype="0" fill="hold" nodeType="afterEffect">
                                  <p:stCondLst>
                                    <p:cond delay="0"/>
                                  </p:stCondLst>
                                  <p:childTnLst>
                                    <p:set>
                                      <p:cBhvr>
                                        <p:cTn id="25" dur="1" fill="hold">
                                          <p:stCondLst>
                                            <p:cond delay="0"/>
                                          </p:stCondLst>
                                        </p:cTn>
                                        <p:tgtEl>
                                          <p:spTgt spid="294"/>
                                        </p:tgtEl>
                                        <p:attrNameLst>
                                          <p:attrName>style.visibility</p:attrName>
                                        </p:attrNameLst>
                                      </p:cBhvr>
                                      <p:to>
                                        <p:strVal val="visible"/>
                                      </p:to>
                                    </p:set>
                                  </p:childTnLst>
                                </p:cTn>
                              </p:par>
                            </p:childTnLst>
                          </p:cTn>
                        </p:par>
                        <p:par>
                          <p:cTn id="26" fill="hold">
                            <p:stCondLst>
                              <p:cond delay="10000"/>
                            </p:stCondLst>
                            <p:childTnLst>
                              <p:par>
                                <p:cTn id="27" presetID="1" presetClass="entr" presetSubtype="0" fill="hold" grpId="0" nodeType="afterEffect">
                                  <p:stCondLst>
                                    <p:cond delay="0"/>
                                  </p:stCondLst>
                                  <p:childTnLst>
                                    <p:set>
                                      <p:cBhvr>
                                        <p:cTn id="28" dur="1" fill="hold">
                                          <p:stCondLst>
                                            <p:cond delay="0"/>
                                          </p:stCondLst>
                                        </p:cTn>
                                        <p:tgtEl>
                                          <p:spTgt spid="1041"/>
                                        </p:tgtEl>
                                        <p:attrNameLst>
                                          <p:attrName>style.visibility</p:attrName>
                                        </p:attrNameLst>
                                      </p:cBhvr>
                                      <p:to>
                                        <p:strVal val="visible"/>
                                      </p:to>
                                    </p:set>
                                  </p:childTnLst>
                                </p:cTn>
                              </p:par>
                            </p:childTnLst>
                          </p:cTn>
                        </p:par>
                        <p:par>
                          <p:cTn id="29" fill="hold">
                            <p:stCondLst>
                              <p:cond delay="10000"/>
                            </p:stCondLst>
                            <p:childTnLst>
                              <p:par>
                                <p:cTn id="30" presetID="1" presetClass="entr" presetSubtype="0" fill="hold" grpId="0" nodeType="afterEffect">
                                  <p:stCondLst>
                                    <p:cond delay="0"/>
                                  </p:stCondLst>
                                  <p:childTnLst>
                                    <p:set>
                                      <p:cBhvr>
                                        <p:cTn id="31" dur="1" fill="hold">
                                          <p:stCondLst>
                                            <p:cond delay="0"/>
                                          </p:stCondLst>
                                        </p:cTn>
                                        <p:tgtEl>
                                          <p:spTgt spid="1042"/>
                                        </p:tgtEl>
                                        <p:attrNameLst>
                                          <p:attrName>style.visibility</p:attrName>
                                        </p:attrNameLst>
                                      </p:cBhvr>
                                      <p:to>
                                        <p:strVal val="visible"/>
                                      </p:to>
                                    </p:set>
                                  </p:childTnLst>
                                </p:cTn>
                              </p:par>
                            </p:childTnLst>
                          </p:cTn>
                        </p:par>
                        <p:par>
                          <p:cTn id="32" fill="hold">
                            <p:stCondLst>
                              <p:cond delay="10000"/>
                            </p:stCondLst>
                            <p:childTnLst>
                              <p:par>
                                <p:cTn id="33" presetID="1" presetClass="entr" presetSubtype="0" fill="hold" grpId="0" nodeType="afterEffect">
                                  <p:stCondLst>
                                    <p:cond delay="0"/>
                                  </p:stCondLst>
                                  <p:childTnLst>
                                    <p:set>
                                      <p:cBhvr>
                                        <p:cTn id="34" dur="1" fill="hold">
                                          <p:stCondLst>
                                            <p:cond delay="0"/>
                                          </p:stCondLst>
                                        </p:cTn>
                                        <p:tgtEl>
                                          <p:spTgt spid="1047"/>
                                        </p:tgtEl>
                                        <p:attrNameLst>
                                          <p:attrName>style.visibility</p:attrName>
                                        </p:attrNameLst>
                                      </p:cBhvr>
                                      <p:to>
                                        <p:strVal val="visible"/>
                                      </p:to>
                                    </p:set>
                                  </p:child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par>
                          <p:cTn id="38" fill="hold">
                            <p:stCondLst>
                              <p:cond delay="10000"/>
                            </p:stCondLst>
                            <p:childTnLst>
                              <p:par>
                                <p:cTn id="39" presetID="1"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par>
                          <p:cTn id="41" fill="hold">
                            <p:stCondLst>
                              <p:cond delay="10000"/>
                            </p:stCondLst>
                            <p:childTnLst>
                              <p:par>
                                <p:cTn id="42" presetID="1" presetClass="exit" presetSubtype="0" fill="hold" nodeType="after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10000"/>
                            </p:stCondLst>
                            <p:childTnLst>
                              <p:par>
                                <p:cTn id="45" presetID="1" presetClass="exit" presetSubtype="0" fill="hold" grpId="5" nodeType="afterEffect">
                                  <p:stCondLst>
                                    <p:cond delay="0"/>
                                  </p:stCondLst>
                                  <p:childTnLst>
                                    <p:set>
                                      <p:cBhvr>
                                        <p:cTn id="46" dur="1" fill="hold">
                                          <p:stCondLst>
                                            <p:cond delay="0"/>
                                          </p:stCondLst>
                                        </p:cTn>
                                        <p:tgtEl>
                                          <p:spTgt spid="230"/>
                                        </p:tgtEl>
                                        <p:attrNameLst>
                                          <p:attrName>style.visibility</p:attrName>
                                        </p:attrNameLst>
                                      </p:cBhvr>
                                      <p:to>
                                        <p:strVal val="hidden"/>
                                      </p:to>
                                    </p:set>
                                  </p:childTnLst>
                                </p:cTn>
                              </p:par>
                            </p:childTnLst>
                          </p:cTn>
                        </p:par>
                        <p:par>
                          <p:cTn id="47" fill="hold">
                            <p:stCondLst>
                              <p:cond delay="10000"/>
                            </p:stCondLst>
                            <p:childTnLst>
                              <p:par>
                                <p:cTn id="48" presetID="1" presetClass="entr" presetSubtype="0" fill="hold" nodeType="afterEffect">
                                  <p:stCondLst>
                                    <p:cond delay="500"/>
                                  </p:stCondLst>
                                  <p:childTnLst>
                                    <p:set>
                                      <p:cBhvr>
                                        <p:cTn id="49" dur="1" fill="hold">
                                          <p:stCondLst>
                                            <p:cond delay="0"/>
                                          </p:stCondLst>
                                        </p:cTn>
                                        <p:tgtEl>
                                          <p:spTgt spid="8"/>
                                        </p:tgtEl>
                                        <p:attrNameLst>
                                          <p:attrName>style.visibility</p:attrName>
                                        </p:attrNameLst>
                                      </p:cBhvr>
                                      <p:to>
                                        <p:strVal val="visible"/>
                                      </p:to>
                                    </p:set>
                                  </p:childTnLst>
                                </p:cTn>
                              </p:par>
                            </p:childTnLst>
                          </p:cTn>
                        </p:par>
                        <p:par>
                          <p:cTn id="50" fill="hold">
                            <p:stCondLst>
                              <p:cond delay="10500"/>
                            </p:stCondLst>
                            <p:childTnLst>
                              <p:par>
                                <p:cTn id="51" presetID="1" presetClass="entr" presetSubtype="0" fill="hold" nodeType="afterEffect">
                                  <p:stCondLst>
                                    <p:cond delay="0"/>
                                  </p:stCondLst>
                                  <p:childTnLst>
                                    <p:set>
                                      <p:cBhvr>
                                        <p:cTn id="52" dur="1" fill="hold">
                                          <p:stCondLst>
                                            <p:cond delay="0"/>
                                          </p:stCondLst>
                                        </p:cTn>
                                        <p:tgtEl>
                                          <p:spTgt spid="321"/>
                                        </p:tgtEl>
                                        <p:attrNameLst>
                                          <p:attrName>style.visibility</p:attrName>
                                        </p:attrNameLst>
                                      </p:cBhvr>
                                      <p:to>
                                        <p:strVal val="visible"/>
                                      </p:to>
                                    </p:set>
                                  </p:childTnLst>
                                </p:cTn>
                              </p:par>
                            </p:childTnLst>
                          </p:cTn>
                        </p:par>
                        <p:par>
                          <p:cTn id="53" fill="hold">
                            <p:stCondLst>
                              <p:cond delay="10500"/>
                            </p:stCondLst>
                            <p:childTnLst>
                              <p:par>
                                <p:cTn id="54" presetID="1" presetClass="exit" presetSubtype="0" fill="hold" nodeType="afterEffect">
                                  <p:stCondLst>
                                    <p:cond delay="0"/>
                                  </p:stCondLst>
                                  <p:childTnLst>
                                    <p:set>
                                      <p:cBhvr>
                                        <p:cTn id="55" dur="1" fill="hold">
                                          <p:stCondLst>
                                            <p:cond delay="0"/>
                                          </p:stCondLst>
                                        </p:cTn>
                                        <p:tgtEl>
                                          <p:spTgt spid="294"/>
                                        </p:tgtEl>
                                        <p:attrNameLst>
                                          <p:attrName>style.visibility</p:attrName>
                                        </p:attrNameLst>
                                      </p:cBhvr>
                                      <p:to>
                                        <p:strVal val="hidden"/>
                                      </p:to>
                                    </p:set>
                                  </p:childTnLst>
                                </p:cTn>
                              </p:par>
                            </p:childTnLst>
                          </p:cTn>
                        </p:par>
                        <p:par>
                          <p:cTn id="56" fill="hold">
                            <p:stCondLst>
                              <p:cond delay="10500"/>
                            </p:stCondLst>
                            <p:childTnLst>
                              <p:par>
                                <p:cTn id="57" presetID="1" presetClass="entr" presetSubtype="0" fill="hold" nodeType="afterEffect">
                                  <p:stCondLst>
                                    <p:cond delay="0"/>
                                  </p:stCondLst>
                                  <p:childTnLst>
                                    <p:set>
                                      <p:cBhvr>
                                        <p:cTn id="58" dur="1" fill="hold">
                                          <p:stCondLst>
                                            <p:cond delay="0"/>
                                          </p:stCondLst>
                                        </p:cTn>
                                        <p:tgtEl>
                                          <p:spTgt spid="293"/>
                                        </p:tgtEl>
                                        <p:attrNameLst>
                                          <p:attrName>style.visibility</p:attrName>
                                        </p:attrNameLst>
                                      </p:cBhvr>
                                      <p:to>
                                        <p:strVal val="visible"/>
                                      </p:to>
                                    </p:set>
                                  </p:childTnLst>
                                </p:cTn>
                              </p:par>
                            </p:childTnLst>
                          </p:cTn>
                        </p:par>
                        <p:par>
                          <p:cTn id="59" fill="hold">
                            <p:stCondLst>
                              <p:cond delay="10500"/>
                            </p:stCondLst>
                            <p:childTnLst>
                              <p:par>
                                <p:cTn id="60" presetID="1" presetClass="exit" presetSubtype="0" fill="hold" nodeType="afterEffect">
                                  <p:stCondLst>
                                    <p:cond delay="0"/>
                                  </p:stCondLst>
                                  <p:childTnLst>
                                    <p:set>
                                      <p:cBhvr>
                                        <p:cTn id="61" dur="1" fill="hold">
                                          <p:stCondLst>
                                            <p:cond delay="0"/>
                                          </p:stCondLst>
                                        </p:cTn>
                                        <p:tgtEl>
                                          <p:spTgt spid="10"/>
                                        </p:tgtEl>
                                        <p:attrNameLst>
                                          <p:attrName>style.visibility</p:attrName>
                                        </p:attrNameLst>
                                      </p:cBhvr>
                                      <p:to>
                                        <p:strVal val="hidden"/>
                                      </p:to>
                                    </p:set>
                                  </p:childTnLst>
                                </p:cTn>
                              </p:par>
                            </p:childTnLst>
                          </p:cTn>
                        </p:par>
                        <p:par>
                          <p:cTn id="62" fill="hold">
                            <p:stCondLst>
                              <p:cond delay="10500"/>
                            </p:stCondLst>
                            <p:childTnLst>
                              <p:par>
                                <p:cTn id="63" presetID="1" presetClass="entr" presetSubtype="0" fill="hold" nodeType="afterEffect">
                                  <p:stCondLst>
                                    <p:cond delay="500"/>
                                  </p:stCondLst>
                                  <p:childTnLst>
                                    <p:set>
                                      <p:cBhvr>
                                        <p:cTn id="64" dur="1" fill="hold">
                                          <p:stCondLst>
                                            <p:cond delay="0"/>
                                          </p:stCondLst>
                                        </p:cTn>
                                        <p:tgtEl>
                                          <p:spTgt spid="12"/>
                                        </p:tgtEl>
                                        <p:attrNameLst>
                                          <p:attrName>style.visibility</p:attrName>
                                        </p:attrNameLst>
                                      </p:cBhvr>
                                      <p:to>
                                        <p:strVal val="visible"/>
                                      </p:to>
                                    </p:set>
                                  </p:childTnLst>
                                </p:cTn>
                              </p:par>
                            </p:childTnLst>
                          </p:cTn>
                        </p:par>
                        <p:par>
                          <p:cTn id="65" fill="hold">
                            <p:stCondLst>
                              <p:cond delay="11000"/>
                            </p:stCondLst>
                            <p:childTnLst>
                              <p:par>
                                <p:cTn id="66" presetID="1" presetClass="entr" presetSubtype="0" fill="hold" grpId="5" nodeType="afterEffect">
                                  <p:stCondLst>
                                    <p:cond delay="0"/>
                                  </p:stCondLst>
                                  <p:childTnLst>
                                    <p:set>
                                      <p:cBhvr>
                                        <p:cTn id="67" dur="1" fill="hold">
                                          <p:stCondLst>
                                            <p:cond delay="0"/>
                                          </p:stCondLst>
                                        </p:cTn>
                                        <p:tgtEl>
                                          <p:spTgt spid="231"/>
                                        </p:tgtEl>
                                        <p:attrNameLst>
                                          <p:attrName>style.visibility</p:attrName>
                                        </p:attrNameLst>
                                      </p:cBhvr>
                                      <p:to>
                                        <p:strVal val="visible"/>
                                      </p:to>
                                    </p:set>
                                  </p:childTnLst>
                                </p:cTn>
                              </p:par>
                            </p:childTnLst>
                          </p:cTn>
                        </p:par>
                        <p:par>
                          <p:cTn id="68" fill="hold">
                            <p:stCondLst>
                              <p:cond delay="11000"/>
                            </p:stCondLst>
                            <p:childTnLst>
                              <p:par>
                                <p:cTn id="69" presetID="9" presetClass="emph" presetSubtype="0" grpId="0" nodeType="afterEffect">
                                  <p:stCondLst>
                                    <p:cond delay="7000"/>
                                  </p:stCondLst>
                                  <p:childTnLst>
                                    <p:set>
                                      <p:cBhvr rctx="PPT">
                                        <p:cTn id="70" dur="indefinite"/>
                                        <p:tgtEl>
                                          <p:spTgt spid="231"/>
                                        </p:tgtEl>
                                        <p:attrNameLst>
                                          <p:attrName>style.opacity</p:attrName>
                                        </p:attrNameLst>
                                      </p:cBhvr>
                                      <p:to>
                                        <p:strVal val="0.5"/>
                                      </p:to>
                                    </p:set>
                                    <p:animEffect filter="image" prLst="opacity: 0.5">
                                      <p:cBhvr rctx="IE">
                                        <p:cTn id="71" dur="indefinite"/>
                                        <p:tgtEl>
                                          <p:spTgt spid="231"/>
                                        </p:tgtEl>
                                      </p:cBhvr>
                                    </p:animEffect>
                                  </p:childTnLst>
                                </p:cTn>
                              </p:par>
                            </p:childTnLst>
                          </p:cTn>
                        </p:par>
                        <p:par>
                          <p:cTn id="72" fill="hold">
                            <p:stCondLst>
                              <p:cond delay="18000"/>
                            </p:stCondLst>
                            <p:childTnLst>
                              <p:par>
                                <p:cTn id="73" presetID="6" presetClass="emph" presetSubtype="0" fill="hold" grpId="1" nodeType="afterEffect">
                                  <p:stCondLst>
                                    <p:cond delay="0"/>
                                  </p:stCondLst>
                                  <p:childTnLst>
                                    <p:animScale>
                                      <p:cBhvr>
                                        <p:cTn id="74" dur="500" fill="hold"/>
                                        <p:tgtEl>
                                          <p:spTgt spid="231"/>
                                        </p:tgtEl>
                                      </p:cBhvr>
                                      <p:by x="150000" y="150000"/>
                                    </p:animScale>
                                  </p:childTnLst>
                                </p:cTn>
                              </p:par>
                            </p:childTnLst>
                          </p:cTn>
                        </p:par>
                        <p:par>
                          <p:cTn id="75" fill="hold">
                            <p:stCondLst>
                              <p:cond delay="18500"/>
                            </p:stCondLst>
                            <p:childTnLst>
                              <p:par>
                                <p:cTn id="76" presetID="6" presetClass="emph" presetSubtype="0" fill="hold" grpId="2" nodeType="afterEffect">
                                  <p:stCondLst>
                                    <p:cond delay="0"/>
                                  </p:stCondLst>
                                  <p:childTnLst>
                                    <p:animScale>
                                      <p:cBhvr>
                                        <p:cTn id="77" dur="500" fill="hold"/>
                                        <p:tgtEl>
                                          <p:spTgt spid="231"/>
                                        </p:tgtEl>
                                      </p:cBhvr>
                                      <p:by x="150000" y="150000"/>
                                    </p:animScale>
                                  </p:childTnLst>
                                </p:cTn>
                              </p:par>
                            </p:childTnLst>
                          </p:cTn>
                        </p:par>
                        <p:par>
                          <p:cTn id="78" fill="hold">
                            <p:stCondLst>
                              <p:cond delay="19000"/>
                            </p:stCondLst>
                            <p:childTnLst>
                              <p:par>
                                <p:cTn id="79" presetID="6" presetClass="emph" presetSubtype="0" fill="hold" grpId="3" nodeType="afterEffect">
                                  <p:stCondLst>
                                    <p:cond delay="0"/>
                                  </p:stCondLst>
                                  <p:childTnLst>
                                    <p:animScale>
                                      <p:cBhvr>
                                        <p:cTn id="80" dur="500" fill="hold"/>
                                        <p:tgtEl>
                                          <p:spTgt spid="231"/>
                                        </p:tgtEl>
                                      </p:cBhvr>
                                      <p:by x="150000" y="150000"/>
                                    </p:animScale>
                                  </p:childTnLst>
                                </p:cTn>
                              </p:par>
                            </p:childTnLst>
                          </p:cTn>
                        </p:par>
                        <p:par>
                          <p:cTn id="81" fill="hold">
                            <p:stCondLst>
                              <p:cond delay="19500"/>
                            </p:stCondLst>
                            <p:childTnLst>
                              <p:par>
                                <p:cTn id="82" presetID="6" presetClass="emph" presetSubtype="0" fill="hold" grpId="4" nodeType="afterEffect">
                                  <p:stCondLst>
                                    <p:cond delay="0"/>
                                  </p:stCondLst>
                                  <p:childTnLst>
                                    <p:animScale>
                                      <p:cBhvr>
                                        <p:cTn id="83" dur="500" fill="hold"/>
                                        <p:tgtEl>
                                          <p:spTgt spid="231"/>
                                        </p:tgtEl>
                                      </p:cBhvr>
                                      <p:by x="118000" y="118000"/>
                                    </p:animScale>
                                  </p:childTnLst>
                                </p:cTn>
                              </p:par>
                            </p:childTnLst>
                          </p:cTn>
                        </p:par>
                        <p:par>
                          <p:cTn id="84" fill="hold">
                            <p:stCondLst>
                              <p:cond delay="20000"/>
                            </p:stCondLst>
                            <p:childTnLst>
                              <p:par>
                                <p:cTn id="85" presetID="1" presetClass="entr" presetSubtype="0" fill="hold" nodeType="afterEffect">
                                  <p:stCondLst>
                                    <p:cond delay="1000"/>
                                  </p:stCondLst>
                                  <p:childTnLst>
                                    <p:set>
                                      <p:cBhvr>
                                        <p:cTn id="86" dur="1" fill="hold">
                                          <p:stCondLst>
                                            <p:cond delay="0"/>
                                          </p:stCondLst>
                                        </p:cTn>
                                        <p:tgtEl>
                                          <p:spTgt spid="2"/>
                                        </p:tgtEl>
                                        <p:attrNameLst>
                                          <p:attrName>style.visibility</p:attrName>
                                        </p:attrNameLst>
                                      </p:cBhvr>
                                      <p:to>
                                        <p:strVal val="visible"/>
                                      </p:to>
                                    </p:set>
                                  </p:childTnLst>
                                </p:cTn>
                              </p:par>
                            </p:childTnLst>
                          </p:cTn>
                        </p:par>
                        <p:par>
                          <p:cTn id="87" fill="hold">
                            <p:stCondLst>
                              <p:cond delay="21000"/>
                            </p:stCondLst>
                            <p:childTnLst>
                              <p:par>
                                <p:cTn id="88" presetID="1" presetClass="entr" presetSubtype="0" fill="hold" nodeType="afterEffect">
                                  <p:stCondLst>
                                    <p:cond delay="0"/>
                                  </p:stCondLst>
                                  <p:childTnLst>
                                    <p:set>
                                      <p:cBhvr>
                                        <p:cTn id="89" dur="1" fill="hold">
                                          <p:stCondLst>
                                            <p:cond delay="0"/>
                                          </p:stCondLst>
                                        </p:cTn>
                                        <p:tgtEl>
                                          <p:spTgt spid="295"/>
                                        </p:tgtEl>
                                        <p:attrNameLst>
                                          <p:attrName>style.visibility</p:attrName>
                                        </p:attrNameLst>
                                      </p:cBhvr>
                                      <p:to>
                                        <p:strVal val="visible"/>
                                      </p:to>
                                    </p:set>
                                  </p:childTnLst>
                                </p:cTn>
                              </p:par>
                            </p:childTnLst>
                          </p:cTn>
                        </p:par>
                        <p:par>
                          <p:cTn id="90" fill="hold">
                            <p:stCondLst>
                              <p:cond delay="21000"/>
                            </p:stCondLst>
                            <p:childTnLst>
                              <p:par>
                                <p:cTn id="91" presetID="1" presetClass="entr" presetSubtype="0" fill="hold" grpId="0" nodeType="afterEffect">
                                  <p:stCondLst>
                                    <p:cond delay="0"/>
                                  </p:stCondLst>
                                  <p:childTnLst>
                                    <p:set>
                                      <p:cBhvr>
                                        <p:cTn id="92" dur="1" fill="hold">
                                          <p:stCondLst>
                                            <p:cond delay="0"/>
                                          </p:stCondLst>
                                        </p:cTn>
                                        <p:tgtEl>
                                          <p:spTgt spid="273"/>
                                        </p:tgtEl>
                                        <p:attrNameLst>
                                          <p:attrName>style.visibility</p:attrName>
                                        </p:attrNameLst>
                                      </p:cBhvr>
                                      <p:to>
                                        <p:strVal val="visible"/>
                                      </p:to>
                                    </p:set>
                                  </p:childTnLst>
                                </p:cTn>
                              </p:par>
                            </p:childTnLst>
                          </p:cTn>
                        </p:par>
                        <p:par>
                          <p:cTn id="93" fill="hold">
                            <p:stCondLst>
                              <p:cond delay="21000"/>
                            </p:stCondLst>
                            <p:childTnLst>
                              <p:par>
                                <p:cTn id="94" presetID="1" presetClass="entr" presetSubtype="0" fill="hold" grpId="0" nodeType="afterEffect">
                                  <p:stCondLst>
                                    <p:cond delay="0"/>
                                  </p:stCondLst>
                                  <p:childTnLst>
                                    <p:set>
                                      <p:cBhvr>
                                        <p:cTn id="95" dur="1" fill="hold">
                                          <p:stCondLst>
                                            <p:cond delay="0"/>
                                          </p:stCondLst>
                                        </p:cTn>
                                        <p:tgtEl>
                                          <p:spTgt spid="274"/>
                                        </p:tgtEl>
                                        <p:attrNameLst>
                                          <p:attrName>style.visibility</p:attrName>
                                        </p:attrNameLst>
                                      </p:cBhvr>
                                      <p:to>
                                        <p:strVal val="visible"/>
                                      </p:to>
                                    </p:set>
                                  </p:childTnLst>
                                </p:cTn>
                              </p:par>
                            </p:childTnLst>
                          </p:cTn>
                        </p:par>
                        <p:par>
                          <p:cTn id="96" fill="hold">
                            <p:stCondLst>
                              <p:cond delay="21000"/>
                            </p:stCondLst>
                            <p:childTnLst>
                              <p:par>
                                <p:cTn id="97" presetID="1" presetClass="entr" presetSubtype="0" fill="hold" grpId="0" nodeType="afterEffect">
                                  <p:stCondLst>
                                    <p:cond delay="0"/>
                                  </p:stCondLst>
                                  <p:childTnLst>
                                    <p:set>
                                      <p:cBhvr>
                                        <p:cTn id="98" dur="1" fill="hold">
                                          <p:stCondLst>
                                            <p:cond delay="0"/>
                                          </p:stCondLst>
                                        </p:cTn>
                                        <p:tgtEl>
                                          <p:spTgt spid="277"/>
                                        </p:tgtEl>
                                        <p:attrNameLst>
                                          <p:attrName>style.visibility</p:attrName>
                                        </p:attrNameLst>
                                      </p:cBhvr>
                                      <p:to>
                                        <p:strVal val="visible"/>
                                      </p:to>
                                    </p:set>
                                  </p:childTnLst>
                                </p:cTn>
                              </p:par>
                            </p:childTnLst>
                          </p:cTn>
                        </p:par>
                        <p:par>
                          <p:cTn id="99" fill="hold">
                            <p:stCondLst>
                              <p:cond delay="21000"/>
                            </p:stCondLst>
                            <p:childTnLst>
                              <p:par>
                                <p:cTn id="100" presetID="1" presetClass="entr" presetSubtype="0" fill="hold" grpId="0" nodeType="afterEffect">
                                  <p:stCondLst>
                                    <p:cond delay="0"/>
                                  </p:stCondLst>
                                  <p:childTnLst>
                                    <p:set>
                                      <p:cBhvr>
                                        <p:cTn id="101" dur="1" fill="hold">
                                          <p:stCondLst>
                                            <p:cond delay="0"/>
                                          </p:stCondLst>
                                        </p:cTn>
                                        <p:tgtEl>
                                          <p:spTgt spid="275"/>
                                        </p:tgtEl>
                                        <p:attrNameLst>
                                          <p:attrName>style.visibility</p:attrName>
                                        </p:attrNameLst>
                                      </p:cBhvr>
                                      <p:to>
                                        <p:strVal val="visible"/>
                                      </p:to>
                                    </p:set>
                                  </p:childTnLst>
                                </p:cTn>
                              </p:par>
                            </p:childTnLst>
                          </p:cTn>
                        </p:par>
                        <p:par>
                          <p:cTn id="102" fill="hold">
                            <p:stCondLst>
                              <p:cond delay="21000"/>
                            </p:stCondLst>
                            <p:childTnLst>
                              <p:par>
                                <p:cTn id="103" presetID="1" presetClass="entr" presetSubtype="0" fill="hold" grpId="0" nodeType="afterEffect">
                                  <p:stCondLst>
                                    <p:cond delay="0"/>
                                  </p:stCondLst>
                                  <p:childTnLst>
                                    <p:set>
                                      <p:cBhvr>
                                        <p:cTn id="104" dur="1" fill="hold">
                                          <p:stCondLst>
                                            <p:cond delay="0"/>
                                          </p:stCondLst>
                                        </p:cTn>
                                        <p:tgtEl>
                                          <p:spTgt spid="276"/>
                                        </p:tgtEl>
                                        <p:attrNameLst>
                                          <p:attrName>style.visibility</p:attrName>
                                        </p:attrNameLst>
                                      </p:cBhvr>
                                      <p:to>
                                        <p:strVal val="visible"/>
                                      </p:to>
                                    </p:set>
                                  </p:childTnLst>
                                </p:cTn>
                              </p:par>
                            </p:childTnLst>
                          </p:cTn>
                        </p:par>
                        <p:par>
                          <p:cTn id="105" fill="hold">
                            <p:stCondLst>
                              <p:cond delay="21000"/>
                            </p:stCondLst>
                            <p:childTnLst>
                              <p:par>
                                <p:cTn id="106" presetID="1" presetClass="exit" presetSubtype="0" fill="hold" nodeType="afterEffect">
                                  <p:stCondLst>
                                    <p:cond delay="0"/>
                                  </p:stCondLst>
                                  <p:childTnLst>
                                    <p:set>
                                      <p:cBhvr>
                                        <p:cTn id="107" dur="1" fill="hold">
                                          <p:stCondLst>
                                            <p:cond delay="0"/>
                                          </p:stCondLst>
                                        </p:cTn>
                                        <p:tgtEl>
                                          <p:spTgt spid="12"/>
                                        </p:tgtEl>
                                        <p:attrNameLst>
                                          <p:attrName>style.visibility</p:attrName>
                                        </p:attrNameLst>
                                      </p:cBhvr>
                                      <p:to>
                                        <p:strVal val="hidden"/>
                                      </p:to>
                                    </p:set>
                                  </p:childTnLst>
                                </p:cTn>
                              </p:par>
                            </p:childTnLst>
                          </p:cTn>
                        </p:par>
                        <p:par>
                          <p:cTn id="108" fill="hold">
                            <p:stCondLst>
                              <p:cond delay="21000"/>
                            </p:stCondLst>
                            <p:childTnLst>
                              <p:par>
                                <p:cTn id="109" presetID="1" presetClass="exit" presetSubtype="0" fill="hold" grpId="6" nodeType="afterEffect">
                                  <p:stCondLst>
                                    <p:cond delay="0"/>
                                  </p:stCondLst>
                                  <p:childTnLst>
                                    <p:set>
                                      <p:cBhvr>
                                        <p:cTn id="110" dur="1" fill="hold">
                                          <p:stCondLst>
                                            <p:cond delay="0"/>
                                          </p:stCondLst>
                                        </p:cTn>
                                        <p:tgtEl>
                                          <p:spTgt spid="231"/>
                                        </p:tgtEl>
                                        <p:attrNameLst>
                                          <p:attrName>style.visibility</p:attrName>
                                        </p:attrNameLst>
                                      </p:cBhvr>
                                      <p:to>
                                        <p:strVal val="hidden"/>
                                      </p:to>
                                    </p:set>
                                  </p:childTnLst>
                                </p:cTn>
                              </p:par>
                            </p:childTnLst>
                          </p:cTn>
                        </p:par>
                        <p:par>
                          <p:cTn id="111" fill="hold">
                            <p:stCondLst>
                              <p:cond delay="21000"/>
                            </p:stCondLst>
                            <p:childTnLst>
                              <p:par>
                                <p:cTn id="112" presetID="1" presetClass="entr" presetSubtype="0" fill="hold" nodeType="afterEffect">
                                  <p:stCondLst>
                                    <p:cond delay="500"/>
                                  </p:stCondLst>
                                  <p:childTnLst>
                                    <p:set>
                                      <p:cBhvr>
                                        <p:cTn id="113" dur="1" fill="hold">
                                          <p:stCondLst>
                                            <p:cond delay="0"/>
                                          </p:stCondLst>
                                        </p:cTn>
                                        <p:tgtEl>
                                          <p:spTgt spid="7"/>
                                        </p:tgtEl>
                                        <p:attrNameLst>
                                          <p:attrName>style.visibility</p:attrName>
                                        </p:attrNameLst>
                                      </p:cBhvr>
                                      <p:to>
                                        <p:strVal val="visible"/>
                                      </p:to>
                                    </p:set>
                                  </p:childTnLst>
                                </p:cTn>
                              </p:par>
                            </p:childTnLst>
                          </p:cTn>
                        </p:par>
                        <p:par>
                          <p:cTn id="114" fill="hold">
                            <p:stCondLst>
                              <p:cond delay="21500"/>
                            </p:stCondLst>
                            <p:childTnLst>
                              <p:par>
                                <p:cTn id="115" presetID="1" presetClass="entr" presetSubtype="0" fill="hold" nodeType="afterEffect">
                                  <p:stCondLst>
                                    <p:cond delay="0"/>
                                  </p:stCondLst>
                                  <p:childTnLst>
                                    <p:set>
                                      <p:cBhvr>
                                        <p:cTn id="116" dur="1" fill="hold">
                                          <p:stCondLst>
                                            <p:cond delay="0"/>
                                          </p:stCondLst>
                                        </p:cTn>
                                        <p:tgtEl>
                                          <p:spTgt spid="322"/>
                                        </p:tgtEl>
                                        <p:attrNameLst>
                                          <p:attrName>style.visibility</p:attrName>
                                        </p:attrNameLst>
                                      </p:cBhvr>
                                      <p:to>
                                        <p:strVal val="visible"/>
                                      </p:to>
                                    </p:set>
                                  </p:childTnLst>
                                </p:cTn>
                              </p:par>
                            </p:childTnLst>
                          </p:cTn>
                        </p:par>
                        <p:par>
                          <p:cTn id="117" fill="hold">
                            <p:stCondLst>
                              <p:cond delay="21500"/>
                            </p:stCondLst>
                            <p:childTnLst>
                              <p:par>
                                <p:cTn id="118" presetID="1" presetClass="exit" presetSubtype="0" fill="hold" nodeType="afterEffect">
                                  <p:stCondLst>
                                    <p:cond delay="0"/>
                                  </p:stCondLst>
                                  <p:childTnLst>
                                    <p:set>
                                      <p:cBhvr>
                                        <p:cTn id="119" dur="1" fill="hold">
                                          <p:stCondLst>
                                            <p:cond delay="0"/>
                                          </p:stCondLst>
                                        </p:cTn>
                                        <p:tgtEl>
                                          <p:spTgt spid="2"/>
                                        </p:tgtEl>
                                        <p:attrNameLst>
                                          <p:attrName>style.visibility</p:attrName>
                                        </p:attrNameLst>
                                      </p:cBhvr>
                                      <p:to>
                                        <p:strVal val="hidden"/>
                                      </p:to>
                                    </p:set>
                                  </p:childTnLst>
                                </p:cTn>
                              </p:par>
                            </p:childTnLst>
                          </p:cTn>
                        </p:par>
                        <p:par>
                          <p:cTn id="120" fill="hold">
                            <p:stCondLst>
                              <p:cond delay="21500"/>
                            </p:stCondLst>
                            <p:childTnLst>
                              <p:par>
                                <p:cTn id="121" presetID="1" presetClass="exit" presetSubtype="0" fill="hold" nodeType="afterEffect">
                                  <p:stCondLst>
                                    <p:cond delay="0"/>
                                  </p:stCondLst>
                                  <p:childTnLst>
                                    <p:set>
                                      <p:cBhvr>
                                        <p:cTn id="122" dur="1" fill="hold">
                                          <p:stCondLst>
                                            <p:cond delay="0"/>
                                          </p:stCondLst>
                                        </p:cTn>
                                        <p:tgtEl>
                                          <p:spTgt spid="295"/>
                                        </p:tgtEl>
                                        <p:attrNameLst>
                                          <p:attrName>style.visibility</p:attrName>
                                        </p:attrNameLst>
                                      </p:cBhvr>
                                      <p:to>
                                        <p:strVal val="hidden"/>
                                      </p:to>
                                    </p:set>
                                  </p:childTnLst>
                                </p:cTn>
                              </p:par>
                            </p:childTnLst>
                          </p:cTn>
                        </p:par>
                        <p:par>
                          <p:cTn id="123" fill="hold">
                            <p:stCondLst>
                              <p:cond delay="21500"/>
                            </p:stCondLst>
                            <p:childTnLst>
                              <p:par>
                                <p:cTn id="124" presetID="1" presetClass="entr" presetSubtype="0" fill="hold" nodeType="afterEffect">
                                  <p:stCondLst>
                                    <p:cond delay="500"/>
                                  </p:stCondLst>
                                  <p:childTnLst>
                                    <p:set>
                                      <p:cBhvr>
                                        <p:cTn id="125" dur="1" fill="hold">
                                          <p:stCondLst>
                                            <p:cond delay="0"/>
                                          </p:stCondLst>
                                        </p:cTn>
                                        <p:tgtEl>
                                          <p:spTgt spid="11"/>
                                        </p:tgtEl>
                                        <p:attrNameLst>
                                          <p:attrName>style.visibility</p:attrName>
                                        </p:attrNameLst>
                                      </p:cBhvr>
                                      <p:to>
                                        <p:strVal val="visible"/>
                                      </p:to>
                                    </p:set>
                                  </p:childTnLst>
                                </p:cTn>
                              </p:par>
                            </p:childTnLst>
                          </p:cTn>
                        </p:par>
                        <p:par>
                          <p:cTn id="126" fill="hold">
                            <p:stCondLst>
                              <p:cond delay="22000"/>
                            </p:stCondLst>
                            <p:childTnLst>
                              <p:par>
                                <p:cTn id="127" presetID="1" presetClass="entr" presetSubtype="0" fill="hold" nodeType="afterEffect">
                                  <p:stCondLst>
                                    <p:cond delay="0"/>
                                  </p:stCondLst>
                                  <p:childTnLst>
                                    <p:set>
                                      <p:cBhvr>
                                        <p:cTn id="128" dur="1" fill="hold">
                                          <p:stCondLst>
                                            <p:cond delay="0"/>
                                          </p:stCondLst>
                                        </p:cTn>
                                        <p:tgtEl>
                                          <p:spTgt spid="296"/>
                                        </p:tgtEl>
                                        <p:attrNameLst>
                                          <p:attrName>style.visibility</p:attrName>
                                        </p:attrNameLst>
                                      </p:cBhvr>
                                      <p:to>
                                        <p:strVal val="visible"/>
                                      </p:to>
                                    </p:set>
                                  </p:childTnLst>
                                </p:cTn>
                              </p:par>
                            </p:childTnLst>
                          </p:cTn>
                        </p:par>
                        <p:par>
                          <p:cTn id="129" fill="hold">
                            <p:stCondLst>
                              <p:cond delay="22000"/>
                            </p:stCondLst>
                            <p:childTnLst>
                              <p:par>
                                <p:cTn id="130" presetID="1" presetClass="entr" presetSubtype="0" fill="hold" nodeType="afterEffect">
                                  <p:stCondLst>
                                    <p:cond delay="3000"/>
                                  </p:stCondLst>
                                  <p:childTnLst>
                                    <p:set>
                                      <p:cBhvr>
                                        <p:cTn id="131" dur="1" fill="hold">
                                          <p:stCondLst>
                                            <p:cond delay="0"/>
                                          </p:stCondLst>
                                        </p:cTn>
                                        <p:tgtEl>
                                          <p:spTgt spid="3"/>
                                        </p:tgtEl>
                                        <p:attrNameLst>
                                          <p:attrName>style.visibility</p:attrName>
                                        </p:attrNameLst>
                                      </p:cBhvr>
                                      <p:to>
                                        <p:strVal val="visible"/>
                                      </p:to>
                                    </p:set>
                                  </p:childTnLst>
                                </p:cTn>
                              </p:par>
                            </p:childTnLst>
                          </p:cTn>
                        </p:par>
                        <p:par>
                          <p:cTn id="132" fill="hold">
                            <p:stCondLst>
                              <p:cond delay="25000"/>
                            </p:stCondLst>
                            <p:childTnLst>
                              <p:par>
                                <p:cTn id="133" presetID="1" presetClass="entr" presetSubtype="0" fill="hold" nodeType="afterEffect">
                                  <p:stCondLst>
                                    <p:cond delay="0"/>
                                  </p:stCondLst>
                                  <p:childTnLst>
                                    <p:set>
                                      <p:cBhvr>
                                        <p:cTn id="134" dur="1" fill="hold">
                                          <p:stCondLst>
                                            <p:cond delay="0"/>
                                          </p:stCondLst>
                                        </p:cTn>
                                        <p:tgtEl>
                                          <p:spTgt spid="297"/>
                                        </p:tgtEl>
                                        <p:attrNameLst>
                                          <p:attrName>style.visibility</p:attrName>
                                        </p:attrNameLst>
                                      </p:cBhvr>
                                      <p:to>
                                        <p:strVal val="visible"/>
                                      </p:to>
                                    </p:set>
                                  </p:childTnLst>
                                </p:cTn>
                              </p:par>
                            </p:childTnLst>
                          </p:cTn>
                        </p:par>
                        <p:par>
                          <p:cTn id="135" fill="hold">
                            <p:stCondLst>
                              <p:cond delay="25000"/>
                            </p:stCondLst>
                            <p:childTnLst>
                              <p:par>
                                <p:cTn id="136" presetID="1" presetClass="entr" presetSubtype="0" fill="hold" grpId="0" nodeType="afterEffect">
                                  <p:stCondLst>
                                    <p:cond delay="0"/>
                                  </p:stCondLst>
                                  <p:childTnLst>
                                    <p:set>
                                      <p:cBhvr>
                                        <p:cTn id="137" dur="1" fill="hold">
                                          <p:stCondLst>
                                            <p:cond delay="0"/>
                                          </p:stCondLst>
                                        </p:cTn>
                                        <p:tgtEl>
                                          <p:spTgt spid="278"/>
                                        </p:tgtEl>
                                        <p:attrNameLst>
                                          <p:attrName>style.visibility</p:attrName>
                                        </p:attrNameLst>
                                      </p:cBhvr>
                                      <p:to>
                                        <p:strVal val="visible"/>
                                      </p:to>
                                    </p:set>
                                  </p:childTnLst>
                                </p:cTn>
                              </p:par>
                            </p:childTnLst>
                          </p:cTn>
                        </p:par>
                        <p:par>
                          <p:cTn id="138" fill="hold">
                            <p:stCondLst>
                              <p:cond delay="25000"/>
                            </p:stCondLst>
                            <p:childTnLst>
                              <p:par>
                                <p:cTn id="139" presetID="1" presetClass="entr" presetSubtype="0" fill="hold" grpId="0" nodeType="afterEffect">
                                  <p:stCondLst>
                                    <p:cond delay="0"/>
                                  </p:stCondLst>
                                  <p:childTnLst>
                                    <p:set>
                                      <p:cBhvr>
                                        <p:cTn id="140" dur="1" fill="hold">
                                          <p:stCondLst>
                                            <p:cond delay="0"/>
                                          </p:stCondLst>
                                        </p:cTn>
                                        <p:tgtEl>
                                          <p:spTgt spid="279"/>
                                        </p:tgtEl>
                                        <p:attrNameLst>
                                          <p:attrName>style.visibility</p:attrName>
                                        </p:attrNameLst>
                                      </p:cBhvr>
                                      <p:to>
                                        <p:strVal val="visible"/>
                                      </p:to>
                                    </p:set>
                                  </p:childTnLst>
                                </p:cTn>
                              </p:par>
                            </p:childTnLst>
                          </p:cTn>
                        </p:par>
                        <p:par>
                          <p:cTn id="141" fill="hold">
                            <p:stCondLst>
                              <p:cond delay="25000"/>
                            </p:stCondLst>
                            <p:childTnLst>
                              <p:par>
                                <p:cTn id="142" presetID="1" presetClass="entr" presetSubtype="0" fill="hold" grpId="0" nodeType="afterEffect">
                                  <p:stCondLst>
                                    <p:cond delay="0"/>
                                  </p:stCondLst>
                                  <p:childTnLst>
                                    <p:set>
                                      <p:cBhvr>
                                        <p:cTn id="143" dur="1" fill="hold">
                                          <p:stCondLst>
                                            <p:cond delay="0"/>
                                          </p:stCondLst>
                                        </p:cTn>
                                        <p:tgtEl>
                                          <p:spTgt spid="282"/>
                                        </p:tgtEl>
                                        <p:attrNameLst>
                                          <p:attrName>style.visibility</p:attrName>
                                        </p:attrNameLst>
                                      </p:cBhvr>
                                      <p:to>
                                        <p:strVal val="visible"/>
                                      </p:to>
                                    </p:set>
                                  </p:childTnLst>
                                </p:cTn>
                              </p:par>
                            </p:childTnLst>
                          </p:cTn>
                        </p:par>
                        <p:par>
                          <p:cTn id="144" fill="hold">
                            <p:stCondLst>
                              <p:cond delay="25000"/>
                            </p:stCondLst>
                            <p:childTnLst>
                              <p:par>
                                <p:cTn id="145" presetID="1" presetClass="entr" presetSubtype="0" fill="hold" grpId="0" nodeType="afterEffect">
                                  <p:stCondLst>
                                    <p:cond delay="0"/>
                                  </p:stCondLst>
                                  <p:childTnLst>
                                    <p:set>
                                      <p:cBhvr>
                                        <p:cTn id="146" dur="1" fill="hold">
                                          <p:stCondLst>
                                            <p:cond delay="0"/>
                                          </p:stCondLst>
                                        </p:cTn>
                                        <p:tgtEl>
                                          <p:spTgt spid="280"/>
                                        </p:tgtEl>
                                        <p:attrNameLst>
                                          <p:attrName>style.visibility</p:attrName>
                                        </p:attrNameLst>
                                      </p:cBhvr>
                                      <p:to>
                                        <p:strVal val="visible"/>
                                      </p:to>
                                    </p:set>
                                  </p:childTnLst>
                                </p:cTn>
                              </p:par>
                            </p:childTnLst>
                          </p:cTn>
                        </p:par>
                        <p:par>
                          <p:cTn id="147" fill="hold">
                            <p:stCondLst>
                              <p:cond delay="25000"/>
                            </p:stCondLst>
                            <p:childTnLst>
                              <p:par>
                                <p:cTn id="148" presetID="1" presetClass="entr" presetSubtype="0" fill="hold" grpId="0" nodeType="afterEffect">
                                  <p:stCondLst>
                                    <p:cond delay="0"/>
                                  </p:stCondLst>
                                  <p:childTnLst>
                                    <p:set>
                                      <p:cBhvr>
                                        <p:cTn id="149" dur="1" fill="hold">
                                          <p:stCondLst>
                                            <p:cond delay="0"/>
                                          </p:stCondLst>
                                        </p:cTn>
                                        <p:tgtEl>
                                          <p:spTgt spid="281"/>
                                        </p:tgtEl>
                                        <p:attrNameLst>
                                          <p:attrName>style.visibility</p:attrName>
                                        </p:attrNameLst>
                                      </p:cBhvr>
                                      <p:to>
                                        <p:strVal val="visible"/>
                                      </p:to>
                                    </p:set>
                                  </p:childTnLst>
                                </p:cTn>
                              </p:par>
                            </p:childTnLst>
                          </p:cTn>
                        </p:par>
                        <p:par>
                          <p:cTn id="150" fill="hold">
                            <p:stCondLst>
                              <p:cond delay="25000"/>
                            </p:stCondLst>
                            <p:childTnLst>
                              <p:par>
                                <p:cTn id="151" presetID="1" presetClass="exit" presetSubtype="0" fill="hold" nodeType="afterEffect">
                                  <p:stCondLst>
                                    <p:cond delay="0"/>
                                  </p:stCondLst>
                                  <p:childTnLst>
                                    <p:set>
                                      <p:cBhvr>
                                        <p:cTn id="152" dur="1" fill="hold">
                                          <p:stCondLst>
                                            <p:cond delay="0"/>
                                          </p:stCondLst>
                                        </p:cTn>
                                        <p:tgtEl>
                                          <p:spTgt spid="11"/>
                                        </p:tgtEl>
                                        <p:attrNameLst>
                                          <p:attrName>style.visibility</p:attrName>
                                        </p:attrNameLst>
                                      </p:cBhvr>
                                      <p:to>
                                        <p:strVal val="hidden"/>
                                      </p:to>
                                    </p:set>
                                  </p:childTnLst>
                                </p:cTn>
                              </p:par>
                            </p:childTnLst>
                          </p:cTn>
                        </p:par>
                        <p:par>
                          <p:cTn id="153" fill="hold">
                            <p:stCondLst>
                              <p:cond delay="25000"/>
                            </p:stCondLst>
                            <p:childTnLst>
                              <p:par>
                                <p:cTn id="154" presetID="1" presetClass="exit" presetSubtype="0" fill="hold" nodeType="afterEffect">
                                  <p:stCondLst>
                                    <p:cond delay="0"/>
                                  </p:stCondLst>
                                  <p:childTnLst>
                                    <p:set>
                                      <p:cBhvr>
                                        <p:cTn id="155" dur="1" fill="hold">
                                          <p:stCondLst>
                                            <p:cond delay="0"/>
                                          </p:stCondLst>
                                        </p:cTn>
                                        <p:tgtEl>
                                          <p:spTgt spid="296"/>
                                        </p:tgtEl>
                                        <p:attrNameLst>
                                          <p:attrName>style.visibility</p:attrName>
                                        </p:attrNameLst>
                                      </p:cBhvr>
                                      <p:to>
                                        <p:strVal val="hidden"/>
                                      </p:to>
                                    </p:set>
                                  </p:childTnLst>
                                </p:cTn>
                              </p:par>
                            </p:childTnLst>
                          </p:cTn>
                        </p:par>
                        <p:par>
                          <p:cTn id="156" fill="hold">
                            <p:stCondLst>
                              <p:cond delay="25000"/>
                            </p:stCondLst>
                            <p:childTnLst>
                              <p:par>
                                <p:cTn id="157" presetID="1" presetClass="entr" presetSubtype="0" fill="hold" nodeType="afterEffect">
                                  <p:stCondLst>
                                    <p:cond delay="500"/>
                                  </p:stCondLst>
                                  <p:childTnLst>
                                    <p:set>
                                      <p:cBhvr>
                                        <p:cTn id="158" dur="1" fill="hold">
                                          <p:stCondLst>
                                            <p:cond delay="0"/>
                                          </p:stCondLst>
                                        </p:cTn>
                                        <p:tgtEl>
                                          <p:spTgt spid="6"/>
                                        </p:tgtEl>
                                        <p:attrNameLst>
                                          <p:attrName>style.visibility</p:attrName>
                                        </p:attrNameLst>
                                      </p:cBhvr>
                                      <p:to>
                                        <p:strVal val="visible"/>
                                      </p:to>
                                    </p:set>
                                  </p:childTnLst>
                                </p:cTn>
                              </p:par>
                            </p:childTnLst>
                          </p:cTn>
                        </p:par>
                        <p:par>
                          <p:cTn id="159" fill="hold">
                            <p:stCondLst>
                              <p:cond delay="25500"/>
                            </p:stCondLst>
                            <p:childTnLst>
                              <p:par>
                                <p:cTn id="160" presetID="1" presetClass="entr" presetSubtype="0" fill="hold" nodeType="afterEffect">
                                  <p:stCondLst>
                                    <p:cond delay="0"/>
                                  </p:stCondLst>
                                  <p:childTnLst>
                                    <p:set>
                                      <p:cBhvr>
                                        <p:cTn id="161" dur="1" fill="hold">
                                          <p:stCondLst>
                                            <p:cond delay="0"/>
                                          </p:stCondLst>
                                        </p:cTn>
                                        <p:tgtEl>
                                          <p:spTgt spid="323"/>
                                        </p:tgtEl>
                                        <p:attrNameLst>
                                          <p:attrName>style.visibility</p:attrName>
                                        </p:attrNameLst>
                                      </p:cBhvr>
                                      <p:to>
                                        <p:strVal val="visible"/>
                                      </p:to>
                                    </p:set>
                                  </p:childTnLst>
                                </p:cTn>
                              </p:par>
                            </p:childTnLst>
                          </p:cTn>
                        </p:par>
                        <p:par>
                          <p:cTn id="162" fill="hold">
                            <p:stCondLst>
                              <p:cond delay="25500"/>
                            </p:stCondLst>
                            <p:childTnLst>
                              <p:par>
                                <p:cTn id="163" presetID="1" presetClass="exit" presetSubtype="0" fill="hold" nodeType="afterEffect">
                                  <p:stCondLst>
                                    <p:cond delay="0"/>
                                  </p:stCondLst>
                                  <p:childTnLst>
                                    <p:set>
                                      <p:cBhvr>
                                        <p:cTn id="164" dur="1" fill="hold">
                                          <p:stCondLst>
                                            <p:cond delay="0"/>
                                          </p:stCondLst>
                                        </p:cTn>
                                        <p:tgtEl>
                                          <p:spTgt spid="3"/>
                                        </p:tgtEl>
                                        <p:attrNameLst>
                                          <p:attrName>style.visibility</p:attrName>
                                        </p:attrNameLst>
                                      </p:cBhvr>
                                      <p:to>
                                        <p:strVal val="hidden"/>
                                      </p:to>
                                    </p:set>
                                  </p:childTnLst>
                                </p:cTn>
                              </p:par>
                            </p:childTnLst>
                          </p:cTn>
                        </p:par>
                        <p:par>
                          <p:cTn id="165" fill="hold">
                            <p:stCondLst>
                              <p:cond delay="25500"/>
                            </p:stCondLst>
                            <p:childTnLst>
                              <p:par>
                                <p:cTn id="166" presetID="1" presetClass="exit" presetSubtype="0" fill="hold" nodeType="afterEffect">
                                  <p:stCondLst>
                                    <p:cond delay="0"/>
                                  </p:stCondLst>
                                  <p:childTnLst>
                                    <p:set>
                                      <p:cBhvr>
                                        <p:cTn id="167" dur="1" fill="hold">
                                          <p:stCondLst>
                                            <p:cond delay="0"/>
                                          </p:stCondLst>
                                        </p:cTn>
                                        <p:tgtEl>
                                          <p:spTgt spid="297"/>
                                        </p:tgtEl>
                                        <p:attrNameLst>
                                          <p:attrName>style.visibility</p:attrName>
                                        </p:attrNameLst>
                                      </p:cBhvr>
                                      <p:to>
                                        <p:strVal val="hidden"/>
                                      </p:to>
                                    </p:set>
                                  </p:childTnLst>
                                </p:cTn>
                              </p:par>
                            </p:childTnLst>
                          </p:cTn>
                        </p:par>
                        <p:par>
                          <p:cTn id="168" fill="hold">
                            <p:stCondLst>
                              <p:cond delay="25500"/>
                            </p:stCondLst>
                            <p:childTnLst>
                              <p:par>
                                <p:cTn id="169" presetID="1" presetClass="entr" presetSubtype="0" fill="hold" nodeType="afterEffect">
                                  <p:stCondLst>
                                    <p:cond delay="1000"/>
                                  </p:stCondLst>
                                  <p:childTnLst>
                                    <p:set>
                                      <p:cBhvr>
                                        <p:cTn id="170" dur="1" fill="hold">
                                          <p:stCondLst>
                                            <p:cond delay="0"/>
                                          </p:stCondLst>
                                        </p:cTn>
                                        <p:tgtEl>
                                          <p:spTgt spid="5"/>
                                        </p:tgtEl>
                                        <p:attrNameLst>
                                          <p:attrName>style.visibility</p:attrName>
                                        </p:attrNameLst>
                                      </p:cBhvr>
                                      <p:to>
                                        <p:strVal val="visible"/>
                                      </p:to>
                                    </p:set>
                                  </p:childTnLst>
                                </p:cTn>
                              </p:par>
                            </p:childTnLst>
                          </p:cTn>
                        </p:par>
                        <p:par>
                          <p:cTn id="171" fill="hold">
                            <p:stCondLst>
                              <p:cond delay="26500"/>
                            </p:stCondLst>
                            <p:childTnLst>
                              <p:par>
                                <p:cTn id="172" presetID="1" presetClass="entr" presetSubtype="0" fill="hold" nodeType="afterEffect">
                                  <p:stCondLst>
                                    <p:cond delay="0"/>
                                  </p:stCondLst>
                                  <p:childTnLst>
                                    <p:set>
                                      <p:cBhvr>
                                        <p:cTn id="173" dur="1" fill="hold">
                                          <p:stCondLst>
                                            <p:cond delay="0"/>
                                          </p:stCondLst>
                                        </p:cTn>
                                        <p:tgtEl>
                                          <p:spTgt spid="326"/>
                                        </p:tgtEl>
                                        <p:attrNameLst>
                                          <p:attrName>style.visibility</p:attrName>
                                        </p:attrNameLst>
                                      </p:cBhvr>
                                      <p:to>
                                        <p:strVal val="visible"/>
                                      </p:to>
                                    </p:set>
                                  </p:childTnLst>
                                </p:cTn>
                              </p:par>
                            </p:childTnLst>
                          </p:cTn>
                        </p:par>
                        <p:par>
                          <p:cTn id="174" fill="hold">
                            <p:stCondLst>
                              <p:cond delay="26500"/>
                            </p:stCondLst>
                            <p:childTnLst>
                              <p:par>
                                <p:cTn id="175" presetID="1" presetClass="entr" presetSubtype="0" fill="hold" grpId="0" nodeType="afterEffect">
                                  <p:stCondLst>
                                    <p:cond delay="0"/>
                                  </p:stCondLst>
                                  <p:childTnLst>
                                    <p:set>
                                      <p:cBhvr>
                                        <p:cTn id="176" dur="1" fill="hold">
                                          <p:stCondLst>
                                            <p:cond delay="0"/>
                                          </p:stCondLst>
                                        </p:cTn>
                                        <p:tgtEl>
                                          <p:spTgt spid="283"/>
                                        </p:tgtEl>
                                        <p:attrNameLst>
                                          <p:attrName>style.visibility</p:attrName>
                                        </p:attrNameLst>
                                      </p:cBhvr>
                                      <p:to>
                                        <p:strVal val="visible"/>
                                      </p:to>
                                    </p:set>
                                  </p:childTnLst>
                                </p:cTn>
                              </p:par>
                            </p:childTnLst>
                          </p:cTn>
                        </p:par>
                        <p:par>
                          <p:cTn id="177" fill="hold">
                            <p:stCondLst>
                              <p:cond delay="26500"/>
                            </p:stCondLst>
                            <p:childTnLst>
                              <p:par>
                                <p:cTn id="178" presetID="1" presetClass="entr" presetSubtype="0" fill="hold" grpId="0" nodeType="afterEffect">
                                  <p:stCondLst>
                                    <p:cond delay="0"/>
                                  </p:stCondLst>
                                  <p:childTnLst>
                                    <p:set>
                                      <p:cBhvr>
                                        <p:cTn id="179" dur="1" fill="hold">
                                          <p:stCondLst>
                                            <p:cond delay="0"/>
                                          </p:stCondLst>
                                        </p:cTn>
                                        <p:tgtEl>
                                          <p:spTgt spid="284"/>
                                        </p:tgtEl>
                                        <p:attrNameLst>
                                          <p:attrName>style.visibility</p:attrName>
                                        </p:attrNameLst>
                                      </p:cBhvr>
                                      <p:to>
                                        <p:strVal val="visible"/>
                                      </p:to>
                                    </p:set>
                                  </p:childTnLst>
                                </p:cTn>
                              </p:par>
                            </p:childTnLst>
                          </p:cTn>
                        </p:par>
                        <p:par>
                          <p:cTn id="180" fill="hold">
                            <p:stCondLst>
                              <p:cond delay="26500"/>
                            </p:stCondLst>
                            <p:childTnLst>
                              <p:par>
                                <p:cTn id="181" presetID="1" presetClass="entr" presetSubtype="0" fill="hold" grpId="0" nodeType="afterEffect">
                                  <p:stCondLst>
                                    <p:cond delay="0"/>
                                  </p:stCondLst>
                                  <p:childTnLst>
                                    <p:set>
                                      <p:cBhvr>
                                        <p:cTn id="182" dur="1" fill="hold">
                                          <p:stCondLst>
                                            <p:cond delay="0"/>
                                          </p:stCondLst>
                                        </p:cTn>
                                        <p:tgtEl>
                                          <p:spTgt spid="285"/>
                                        </p:tgtEl>
                                        <p:attrNameLst>
                                          <p:attrName>style.visibility</p:attrName>
                                        </p:attrNameLst>
                                      </p:cBhvr>
                                      <p:to>
                                        <p:strVal val="visible"/>
                                      </p:to>
                                    </p:set>
                                  </p:childTnLst>
                                </p:cTn>
                              </p:par>
                            </p:childTnLst>
                          </p:cTn>
                        </p:par>
                        <p:par>
                          <p:cTn id="183" fill="hold">
                            <p:stCondLst>
                              <p:cond delay="26500"/>
                            </p:stCondLst>
                            <p:childTnLst>
                              <p:par>
                                <p:cTn id="184" presetID="1" presetClass="entr" presetSubtype="0" fill="hold" grpId="0" nodeType="afterEffect">
                                  <p:stCondLst>
                                    <p:cond delay="0"/>
                                  </p:stCondLst>
                                  <p:childTnLst>
                                    <p:set>
                                      <p:cBhvr>
                                        <p:cTn id="185" dur="1" fill="hold">
                                          <p:stCondLst>
                                            <p:cond delay="0"/>
                                          </p:stCondLst>
                                        </p:cTn>
                                        <p:tgtEl>
                                          <p:spTgt spid="286"/>
                                        </p:tgtEl>
                                        <p:attrNameLst>
                                          <p:attrName>style.visibility</p:attrName>
                                        </p:attrNameLst>
                                      </p:cBhvr>
                                      <p:to>
                                        <p:strVal val="visible"/>
                                      </p:to>
                                    </p:set>
                                  </p:childTnLst>
                                </p:cTn>
                              </p:par>
                            </p:childTnLst>
                          </p:cTn>
                        </p:par>
                        <p:par>
                          <p:cTn id="186" fill="hold">
                            <p:stCondLst>
                              <p:cond delay="26500"/>
                            </p:stCondLst>
                            <p:childTnLst>
                              <p:par>
                                <p:cTn id="187" presetID="1" presetClass="entr" presetSubtype="0" fill="hold" grpId="0" nodeType="afterEffect">
                                  <p:stCondLst>
                                    <p:cond delay="0"/>
                                  </p:stCondLst>
                                  <p:childTnLst>
                                    <p:set>
                                      <p:cBhvr>
                                        <p:cTn id="188" dur="1" fill="hold">
                                          <p:stCondLst>
                                            <p:cond delay="0"/>
                                          </p:stCondLst>
                                        </p:cTn>
                                        <p:tgtEl>
                                          <p:spTgt spid="287"/>
                                        </p:tgtEl>
                                        <p:attrNameLst>
                                          <p:attrName>style.visibility</p:attrName>
                                        </p:attrNameLst>
                                      </p:cBhvr>
                                      <p:to>
                                        <p:strVal val="visible"/>
                                      </p:to>
                                    </p:set>
                                  </p:childTnLst>
                                </p:cTn>
                              </p:par>
                            </p:childTnLst>
                          </p:cTn>
                        </p:par>
                        <p:par>
                          <p:cTn id="189" fill="hold">
                            <p:stCondLst>
                              <p:cond delay="26500"/>
                            </p:stCondLst>
                            <p:childTnLst>
                              <p:par>
                                <p:cTn id="190" presetID="1" presetClass="entr" presetSubtype="0" fill="hold" nodeType="afterEffect">
                                  <p:stCondLst>
                                    <p:cond delay="1000"/>
                                  </p:stCondLst>
                                  <p:childTnLst>
                                    <p:set>
                                      <p:cBhvr>
                                        <p:cTn id="191" dur="1" fill="hold">
                                          <p:stCondLst>
                                            <p:cond delay="0"/>
                                          </p:stCondLst>
                                        </p:cTn>
                                        <p:tgtEl>
                                          <p:spTgt spid="4"/>
                                        </p:tgtEl>
                                        <p:attrNameLst>
                                          <p:attrName>style.visibility</p:attrName>
                                        </p:attrNameLst>
                                      </p:cBhvr>
                                      <p:to>
                                        <p:strVal val="visible"/>
                                      </p:to>
                                    </p:set>
                                  </p:childTnLst>
                                </p:cTn>
                              </p:par>
                            </p:childTnLst>
                          </p:cTn>
                        </p:par>
                        <p:par>
                          <p:cTn id="192" fill="hold">
                            <p:stCondLst>
                              <p:cond delay="27500"/>
                            </p:stCondLst>
                            <p:childTnLst>
                              <p:par>
                                <p:cTn id="193" presetID="1" presetClass="entr" presetSubtype="0" fill="hold" nodeType="afterEffect">
                                  <p:stCondLst>
                                    <p:cond delay="0"/>
                                  </p:stCondLst>
                                  <p:childTnLst>
                                    <p:set>
                                      <p:cBhvr>
                                        <p:cTn id="194" dur="1" fill="hold">
                                          <p:stCondLst>
                                            <p:cond delay="0"/>
                                          </p:stCondLst>
                                        </p:cTn>
                                        <p:tgtEl>
                                          <p:spTgt spid="327"/>
                                        </p:tgtEl>
                                        <p:attrNameLst>
                                          <p:attrName>style.visibility</p:attrName>
                                        </p:attrNameLst>
                                      </p:cBhvr>
                                      <p:to>
                                        <p:strVal val="visible"/>
                                      </p:to>
                                    </p:set>
                                  </p:childTnLst>
                                </p:cTn>
                              </p:par>
                            </p:childTnLst>
                          </p:cTn>
                        </p:par>
                        <p:par>
                          <p:cTn id="195" fill="hold">
                            <p:stCondLst>
                              <p:cond delay="27500"/>
                            </p:stCondLst>
                            <p:childTnLst>
                              <p:par>
                                <p:cTn id="196" presetID="1" presetClass="entr" presetSubtype="0" fill="hold" grpId="0" nodeType="afterEffect">
                                  <p:stCondLst>
                                    <p:cond delay="0"/>
                                  </p:stCondLst>
                                  <p:childTnLst>
                                    <p:set>
                                      <p:cBhvr>
                                        <p:cTn id="197" dur="1" fill="hold">
                                          <p:stCondLst>
                                            <p:cond delay="0"/>
                                          </p:stCondLst>
                                        </p:cTn>
                                        <p:tgtEl>
                                          <p:spTgt spid="288"/>
                                        </p:tgtEl>
                                        <p:attrNameLst>
                                          <p:attrName>style.visibility</p:attrName>
                                        </p:attrNameLst>
                                      </p:cBhvr>
                                      <p:to>
                                        <p:strVal val="visible"/>
                                      </p:to>
                                    </p:set>
                                  </p:childTnLst>
                                </p:cTn>
                              </p:par>
                            </p:childTnLst>
                          </p:cTn>
                        </p:par>
                        <p:par>
                          <p:cTn id="198" fill="hold">
                            <p:stCondLst>
                              <p:cond delay="27500"/>
                            </p:stCondLst>
                            <p:childTnLst>
                              <p:par>
                                <p:cTn id="199" presetID="1" presetClass="entr" presetSubtype="0" fill="hold" grpId="0" nodeType="afterEffect">
                                  <p:stCondLst>
                                    <p:cond delay="0"/>
                                  </p:stCondLst>
                                  <p:childTnLst>
                                    <p:set>
                                      <p:cBhvr>
                                        <p:cTn id="200" dur="1" fill="hold">
                                          <p:stCondLst>
                                            <p:cond delay="0"/>
                                          </p:stCondLst>
                                        </p:cTn>
                                        <p:tgtEl>
                                          <p:spTgt spid="289"/>
                                        </p:tgtEl>
                                        <p:attrNameLst>
                                          <p:attrName>style.visibility</p:attrName>
                                        </p:attrNameLst>
                                      </p:cBhvr>
                                      <p:to>
                                        <p:strVal val="visible"/>
                                      </p:to>
                                    </p:set>
                                  </p:childTnLst>
                                </p:cTn>
                              </p:par>
                            </p:childTnLst>
                          </p:cTn>
                        </p:par>
                        <p:par>
                          <p:cTn id="201" fill="hold">
                            <p:stCondLst>
                              <p:cond delay="27500"/>
                            </p:stCondLst>
                            <p:childTnLst>
                              <p:par>
                                <p:cTn id="202" presetID="1" presetClass="entr" presetSubtype="0" fill="hold" grpId="0" nodeType="afterEffect">
                                  <p:stCondLst>
                                    <p:cond delay="0"/>
                                  </p:stCondLst>
                                  <p:childTnLst>
                                    <p:set>
                                      <p:cBhvr>
                                        <p:cTn id="203" dur="1" fill="hold">
                                          <p:stCondLst>
                                            <p:cond delay="0"/>
                                          </p:stCondLst>
                                        </p:cTn>
                                        <p:tgtEl>
                                          <p:spTgt spid="290"/>
                                        </p:tgtEl>
                                        <p:attrNameLst>
                                          <p:attrName>style.visibility</p:attrName>
                                        </p:attrNameLst>
                                      </p:cBhvr>
                                      <p:to>
                                        <p:strVal val="visible"/>
                                      </p:to>
                                    </p:set>
                                  </p:childTnLst>
                                </p:cTn>
                              </p:par>
                            </p:childTnLst>
                          </p:cTn>
                        </p:par>
                        <p:par>
                          <p:cTn id="204" fill="hold">
                            <p:stCondLst>
                              <p:cond delay="27500"/>
                            </p:stCondLst>
                            <p:childTnLst>
                              <p:par>
                                <p:cTn id="205" presetID="1" presetClass="entr" presetSubtype="0" fill="hold" grpId="0" nodeType="afterEffect">
                                  <p:stCondLst>
                                    <p:cond delay="0"/>
                                  </p:stCondLst>
                                  <p:childTnLst>
                                    <p:set>
                                      <p:cBhvr>
                                        <p:cTn id="206" dur="1" fill="hold">
                                          <p:stCondLst>
                                            <p:cond delay="0"/>
                                          </p:stCondLst>
                                        </p:cTn>
                                        <p:tgtEl>
                                          <p:spTgt spid="291"/>
                                        </p:tgtEl>
                                        <p:attrNameLst>
                                          <p:attrName>style.visibility</p:attrName>
                                        </p:attrNameLst>
                                      </p:cBhvr>
                                      <p:to>
                                        <p:strVal val="visible"/>
                                      </p:to>
                                    </p:set>
                                  </p:childTnLst>
                                </p:cTn>
                              </p:par>
                            </p:childTnLst>
                          </p:cTn>
                        </p:par>
                        <p:par>
                          <p:cTn id="207" fill="hold">
                            <p:stCondLst>
                              <p:cond delay="27500"/>
                            </p:stCondLst>
                            <p:childTnLst>
                              <p:par>
                                <p:cTn id="208" presetID="1" presetClass="entr" presetSubtype="0" fill="hold" grpId="0" nodeType="afterEffect">
                                  <p:stCondLst>
                                    <p:cond delay="0"/>
                                  </p:stCondLst>
                                  <p:childTnLst>
                                    <p:set>
                                      <p:cBhvr>
                                        <p:cTn id="209" dur="1" fill="hold">
                                          <p:stCondLst>
                                            <p:cond delay="0"/>
                                          </p:stCondLst>
                                        </p:cTn>
                                        <p:tgtEl>
                                          <p:spTgt spid="292"/>
                                        </p:tgtEl>
                                        <p:attrNameLst>
                                          <p:attrName>style.visibility</p:attrName>
                                        </p:attrNameLst>
                                      </p:cBhvr>
                                      <p:to>
                                        <p:strVal val="visible"/>
                                      </p:to>
                                    </p:set>
                                  </p:childTnLst>
                                </p:cTn>
                              </p:par>
                            </p:childTnLst>
                          </p:cTn>
                        </p:par>
                        <p:par>
                          <p:cTn id="210" fill="hold">
                            <p:stCondLst>
                              <p:cond delay="27500"/>
                            </p:stCondLst>
                            <p:childTnLst>
                              <p:par>
                                <p:cTn id="211" presetID="1" presetClass="entr" presetSubtype="0" fill="hold" nodeType="afterEffect">
                                  <p:stCondLst>
                                    <p:cond delay="6000"/>
                                  </p:stCondLst>
                                  <p:childTnLst>
                                    <p:set>
                                      <p:cBhvr>
                                        <p:cTn id="212" dur="1" fill="hold">
                                          <p:stCondLst>
                                            <p:cond delay="0"/>
                                          </p:stCondLst>
                                        </p:cTn>
                                        <p:tgtEl>
                                          <p:spTgt spid="300"/>
                                        </p:tgtEl>
                                        <p:attrNameLst>
                                          <p:attrName>style.visibility</p:attrName>
                                        </p:attrNameLst>
                                      </p:cBhvr>
                                      <p:to>
                                        <p:strVal val="visible"/>
                                      </p:to>
                                    </p:set>
                                  </p:childTnLst>
                                </p:cTn>
                              </p:par>
                            </p:childTnLst>
                          </p:cTn>
                        </p:par>
                        <p:par>
                          <p:cTn id="213" fill="hold">
                            <p:stCondLst>
                              <p:cond delay="33500"/>
                            </p:stCondLst>
                            <p:childTnLst>
                              <p:par>
                                <p:cTn id="214" presetID="1" presetClass="entr" presetSubtype="0" fill="hold" grpId="0" nodeType="afterEffect">
                                  <p:stCondLst>
                                    <p:cond delay="0"/>
                                  </p:stCondLst>
                                  <p:childTnLst>
                                    <p:set>
                                      <p:cBhvr>
                                        <p:cTn id="215" dur="1" fill="hold">
                                          <p:stCondLst>
                                            <p:cond delay="0"/>
                                          </p:stCondLst>
                                        </p:cTn>
                                        <p:tgtEl>
                                          <p:spTgt spid="301"/>
                                        </p:tgtEl>
                                        <p:attrNameLst>
                                          <p:attrName>style.visibility</p:attrName>
                                        </p:attrNameLst>
                                      </p:cBhvr>
                                      <p:to>
                                        <p:strVal val="visible"/>
                                      </p:to>
                                    </p:set>
                                  </p:childTnLst>
                                </p:cTn>
                              </p:par>
                            </p:childTnLst>
                          </p:cTn>
                        </p:par>
                        <p:par>
                          <p:cTn id="216" fill="hold">
                            <p:stCondLst>
                              <p:cond delay="33500"/>
                            </p:stCondLst>
                            <p:childTnLst>
                              <p:par>
                                <p:cTn id="217" presetID="1" presetClass="entr" presetSubtype="0" fill="hold" grpId="0" nodeType="afterEffect">
                                  <p:stCondLst>
                                    <p:cond delay="0"/>
                                  </p:stCondLst>
                                  <p:childTnLst>
                                    <p:set>
                                      <p:cBhvr>
                                        <p:cTn id="218" dur="1" fill="hold">
                                          <p:stCondLst>
                                            <p:cond delay="0"/>
                                          </p:stCondLst>
                                        </p:cTn>
                                        <p:tgtEl>
                                          <p:spTgt spid="302"/>
                                        </p:tgtEl>
                                        <p:attrNameLst>
                                          <p:attrName>style.visibility</p:attrName>
                                        </p:attrNameLst>
                                      </p:cBhvr>
                                      <p:to>
                                        <p:strVal val="visible"/>
                                      </p:to>
                                    </p:set>
                                  </p:childTnLst>
                                </p:cTn>
                              </p:par>
                            </p:childTnLst>
                          </p:cTn>
                        </p:par>
                        <p:par>
                          <p:cTn id="219" fill="hold">
                            <p:stCondLst>
                              <p:cond delay="33500"/>
                            </p:stCondLst>
                            <p:childTnLst>
                              <p:par>
                                <p:cTn id="220" presetID="1" presetClass="entr" presetSubtype="0" fill="hold" grpId="0" nodeType="afterEffect">
                                  <p:stCondLst>
                                    <p:cond delay="0"/>
                                  </p:stCondLst>
                                  <p:childTnLst>
                                    <p:set>
                                      <p:cBhvr>
                                        <p:cTn id="221" dur="1" fill="hold">
                                          <p:stCondLst>
                                            <p:cond delay="0"/>
                                          </p:stCondLst>
                                        </p:cTn>
                                        <p:tgtEl>
                                          <p:spTgt spid="303"/>
                                        </p:tgtEl>
                                        <p:attrNameLst>
                                          <p:attrName>style.visibility</p:attrName>
                                        </p:attrNameLst>
                                      </p:cBhvr>
                                      <p:to>
                                        <p:strVal val="visible"/>
                                      </p:to>
                                    </p:set>
                                  </p:childTnLst>
                                </p:cTn>
                              </p:par>
                            </p:childTnLst>
                          </p:cTn>
                        </p:par>
                        <p:par>
                          <p:cTn id="222" fill="hold">
                            <p:stCondLst>
                              <p:cond delay="33500"/>
                            </p:stCondLst>
                            <p:childTnLst>
                              <p:par>
                                <p:cTn id="223" presetID="1" presetClass="entr" presetSubtype="0" fill="hold" grpId="0" nodeType="afterEffect">
                                  <p:stCondLst>
                                    <p:cond delay="0"/>
                                  </p:stCondLst>
                                  <p:childTnLst>
                                    <p:set>
                                      <p:cBhvr>
                                        <p:cTn id="224" dur="1" fill="hold">
                                          <p:stCondLst>
                                            <p:cond delay="0"/>
                                          </p:stCondLst>
                                        </p:cTn>
                                        <p:tgtEl>
                                          <p:spTgt spid="304"/>
                                        </p:tgtEl>
                                        <p:attrNameLst>
                                          <p:attrName>style.visibility</p:attrName>
                                        </p:attrNameLst>
                                      </p:cBhvr>
                                      <p:to>
                                        <p:strVal val="visible"/>
                                      </p:to>
                                    </p:set>
                                  </p:childTnLst>
                                </p:cTn>
                              </p:par>
                            </p:childTnLst>
                          </p:cTn>
                        </p:par>
                        <p:par>
                          <p:cTn id="225" fill="hold">
                            <p:stCondLst>
                              <p:cond delay="33500"/>
                            </p:stCondLst>
                            <p:childTnLst>
                              <p:par>
                                <p:cTn id="226" presetID="1" presetClass="entr" presetSubtype="0" fill="hold" grpId="0" nodeType="afterEffect">
                                  <p:stCondLst>
                                    <p:cond delay="0"/>
                                  </p:stCondLst>
                                  <p:childTnLst>
                                    <p:set>
                                      <p:cBhvr>
                                        <p:cTn id="227" dur="1" fill="hold">
                                          <p:stCondLst>
                                            <p:cond delay="0"/>
                                          </p:stCondLst>
                                        </p:cTn>
                                        <p:tgtEl>
                                          <p:spTgt spid="306"/>
                                        </p:tgtEl>
                                        <p:attrNameLst>
                                          <p:attrName>style.visibility</p:attrName>
                                        </p:attrNameLst>
                                      </p:cBhvr>
                                      <p:to>
                                        <p:strVal val="visible"/>
                                      </p:to>
                                    </p:set>
                                  </p:childTnLst>
                                </p:cTn>
                              </p:par>
                            </p:childTnLst>
                          </p:cTn>
                        </p:par>
                        <p:par>
                          <p:cTn id="228" fill="hold">
                            <p:stCondLst>
                              <p:cond delay="33500"/>
                            </p:stCondLst>
                            <p:childTnLst>
                              <p:par>
                                <p:cTn id="229" presetID="1" presetClass="entr" presetSubtype="0" fill="hold" grpId="0" nodeType="afterEffect">
                                  <p:stCondLst>
                                    <p:cond delay="0"/>
                                  </p:stCondLst>
                                  <p:childTnLst>
                                    <p:set>
                                      <p:cBhvr>
                                        <p:cTn id="230" dur="1" fill="hold">
                                          <p:stCondLst>
                                            <p:cond delay="0"/>
                                          </p:stCondLst>
                                        </p:cTn>
                                        <p:tgtEl>
                                          <p:spTgt spid="307"/>
                                        </p:tgtEl>
                                        <p:attrNameLst>
                                          <p:attrName>style.visibility</p:attrName>
                                        </p:attrNameLst>
                                      </p:cBhvr>
                                      <p:to>
                                        <p:strVal val="visible"/>
                                      </p:to>
                                    </p:set>
                                  </p:childTnLst>
                                </p:cTn>
                              </p:par>
                            </p:childTnLst>
                          </p:cTn>
                        </p:par>
                        <p:par>
                          <p:cTn id="231" fill="hold">
                            <p:stCondLst>
                              <p:cond delay="33500"/>
                            </p:stCondLst>
                            <p:childTnLst>
                              <p:par>
                                <p:cTn id="232" presetID="1" presetClass="entr" presetSubtype="0" fill="hold" grpId="0" nodeType="afterEffect">
                                  <p:stCondLst>
                                    <p:cond delay="0"/>
                                  </p:stCondLst>
                                  <p:childTnLst>
                                    <p:set>
                                      <p:cBhvr>
                                        <p:cTn id="233" dur="1" fill="hold">
                                          <p:stCondLst>
                                            <p:cond delay="0"/>
                                          </p:stCondLst>
                                        </p:cTn>
                                        <p:tgtEl>
                                          <p:spTgt spid="308"/>
                                        </p:tgtEl>
                                        <p:attrNameLst>
                                          <p:attrName>style.visibility</p:attrName>
                                        </p:attrNameLst>
                                      </p:cBhvr>
                                      <p:to>
                                        <p:strVal val="visible"/>
                                      </p:to>
                                    </p:set>
                                  </p:childTnLst>
                                </p:cTn>
                              </p:par>
                            </p:childTnLst>
                          </p:cTn>
                        </p:par>
                        <p:par>
                          <p:cTn id="234" fill="hold">
                            <p:stCondLst>
                              <p:cond delay="33500"/>
                            </p:stCondLst>
                            <p:childTnLst>
                              <p:par>
                                <p:cTn id="235" presetID="1" presetClass="entr" presetSubtype="0" fill="hold" grpId="0" nodeType="afterEffect">
                                  <p:stCondLst>
                                    <p:cond delay="0"/>
                                  </p:stCondLst>
                                  <p:childTnLst>
                                    <p:set>
                                      <p:cBhvr>
                                        <p:cTn id="236" dur="1" fill="hold">
                                          <p:stCondLst>
                                            <p:cond delay="0"/>
                                          </p:stCondLst>
                                        </p:cTn>
                                        <p:tgtEl>
                                          <p:spTgt spid="309"/>
                                        </p:tgtEl>
                                        <p:attrNameLst>
                                          <p:attrName>style.visibility</p:attrName>
                                        </p:attrNameLst>
                                      </p:cBhvr>
                                      <p:to>
                                        <p:strVal val="visible"/>
                                      </p:to>
                                    </p:set>
                                  </p:childTnLst>
                                </p:cTn>
                              </p:par>
                            </p:childTnLst>
                          </p:cTn>
                        </p:par>
                        <p:par>
                          <p:cTn id="237" fill="hold">
                            <p:stCondLst>
                              <p:cond delay="33500"/>
                            </p:stCondLst>
                            <p:childTnLst>
                              <p:par>
                                <p:cTn id="238" presetID="1" presetClass="entr" presetSubtype="0" fill="hold" grpId="0" nodeType="afterEffect">
                                  <p:stCondLst>
                                    <p:cond delay="0"/>
                                  </p:stCondLst>
                                  <p:childTnLst>
                                    <p:set>
                                      <p:cBhvr>
                                        <p:cTn id="239" dur="1" fill="hold">
                                          <p:stCondLst>
                                            <p:cond delay="0"/>
                                          </p:stCondLst>
                                        </p:cTn>
                                        <p:tgtEl>
                                          <p:spTgt spid="310"/>
                                        </p:tgtEl>
                                        <p:attrNameLst>
                                          <p:attrName>style.visibility</p:attrName>
                                        </p:attrNameLst>
                                      </p:cBhvr>
                                      <p:to>
                                        <p:strVal val="visible"/>
                                      </p:to>
                                    </p:set>
                                  </p:childTnLst>
                                </p:cTn>
                              </p:par>
                            </p:childTnLst>
                          </p:cTn>
                        </p:par>
                        <p:par>
                          <p:cTn id="240" fill="hold">
                            <p:stCondLst>
                              <p:cond delay="33500"/>
                            </p:stCondLst>
                            <p:childTnLst>
                              <p:par>
                                <p:cTn id="241" presetID="1" presetClass="entr" presetSubtype="0" fill="hold" grpId="0" nodeType="afterEffect">
                                  <p:stCondLst>
                                    <p:cond delay="0"/>
                                  </p:stCondLst>
                                  <p:childTnLst>
                                    <p:set>
                                      <p:cBhvr>
                                        <p:cTn id="242" dur="1" fill="hold">
                                          <p:stCondLst>
                                            <p:cond delay="0"/>
                                          </p:stCondLst>
                                        </p:cTn>
                                        <p:tgtEl>
                                          <p:spTgt spid="311"/>
                                        </p:tgtEl>
                                        <p:attrNameLst>
                                          <p:attrName>style.visibility</p:attrName>
                                        </p:attrNameLst>
                                      </p:cBhvr>
                                      <p:to>
                                        <p:strVal val="visible"/>
                                      </p:to>
                                    </p:set>
                                  </p:childTnLst>
                                </p:cTn>
                              </p:par>
                            </p:childTnLst>
                          </p:cTn>
                        </p:par>
                        <p:par>
                          <p:cTn id="243" fill="hold">
                            <p:stCondLst>
                              <p:cond delay="33500"/>
                            </p:stCondLst>
                            <p:childTnLst>
                              <p:par>
                                <p:cTn id="244" presetID="1" presetClass="entr" presetSubtype="0" fill="hold" grpId="0" nodeType="afterEffect">
                                  <p:stCondLst>
                                    <p:cond delay="0"/>
                                  </p:stCondLst>
                                  <p:childTnLst>
                                    <p:set>
                                      <p:cBhvr>
                                        <p:cTn id="245" dur="1" fill="hold">
                                          <p:stCondLst>
                                            <p:cond delay="0"/>
                                          </p:stCondLst>
                                        </p:cTn>
                                        <p:tgtEl>
                                          <p:spTgt spid="312"/>
                                        </p:tgtEl>
                                        <p:attrNameLst>
                                          <p:attrName>style.visibility</p:attrName>
                                        </p:attrNameLst>
                                      </p:cBhvr>
                                      <p:to>
                                        <p:strVal val="visible"/>
                                      </p:to>
                                    </p:set>
                                  </p:childTnLst>
                                </p:cTn>
                              </p:par>
                            </p:childTnLst>
                          </p:cTn>
                        </p:par>
                        <p:par>
                          <p:cTn id="246" fill="hold">
                            <p:stCondLst>
                              <p:cond delay="33500"/>
                            </p:stCondLst>
                            <p:childTnLst>
                              <p:par>
                                <p:cTn id="247" presetID="1" presetClass="entr" presetSubtype="0" fill="hold" grpId="0" nodeType="afterEffect">
                                  <p:stCondLst>
                                    <p:cond delay="0"/>
                                  </p:stCondLst>
                                  <p:childTnLst>
                                    <p:set>
                                      <p:cBhvr>
                                        <p:cTn id="248" dur="1" fill="hold">
                                          <p:stCondLst>
                                            <p:cond delay="0"/>
                                          </p:stCondLst>
                                        </p:cTn>
                                        <p:tgtEl>
                                          <p:spTgt spid="313"/>
                                        </p:tgtEl>
                                        <p:attrNameLst>
                                          <p:attrName>style.visibility</p:attrName>
                                        </p:attrNameLst>
                                      </p:cBhvr>
                                      <p:to>
                                        <p:strVal val="visible"/>
                                      </p:to>
                                    </p:set>
                                  </p:childTnLst>
                                </p:cTn>
                              </p:par>
                            </p:childTnLst>
                          </p:cTn>
                        </p:par>
                        <p:par>
                          <p:cTn id="249" fill="hold">
                            <p:stCondLst>
                              <p:cond delay="33500"/>
                            </p:stCondLst>
                            <p:childTnLst>
                              <p:par>
                                <p:cTn id="250" presetID="1" presetClass="entr" presetSubtype="0" fill="hold" grpId="0" nodeType="afterEffect">
                                  <p:stCondLst>
                                    <p:cond delay="0"/>
                                  </p:stCondLst>
                                  <p:childTnLst>
                                    <p:set>
                                      <p:cBhvr>
                                        <p:cTn id="251" dur="1" fill="hold">
                                          <p:stCondLst>
                                            <p:cond delay="0"/>
                                          </p:stCondLst>
                                        </p:cTn>
                                        <p:tgtEl>
                                          <p:spTgt spid="314"/>
                                        </p:tgtEl>
                                        <p:attrNameLst>
                                          <p:attrName>style.visibility</p:attrName>
                                        </p:attrNameLst>
                                      </p:cBhvr>
                                      <p:to>
                                        <p:strVal val="visible"/>
                                      </p:to>
                                    </p:set>
                                  </p:childTnLst>
                                </p:cTn>
                              </p:par>
                            </p:childTnLst>
                          </p:cTn>
                        </p:par>
                        <p:par>
                          <p:cTn id="252" fill="hold">
                            <p:stCondLst>
                              <p:cond delay="33500"/>
                            </p:stCondLst>
                            <p:childTnLst>
                              <p:par>
                                <p:cTn id="253" presetID="1" presetClass="entr" presetSubtype="0" fill="hold" grpId="0" nodeType="afterEffect">
                                  <p:stCondLst>
                                    <p:cond delay="0"/>
                                  </p:stCondLst>
                                  <p:childTnLst>
                                    <p:set>
                                      <p:cBhvr>
                                        <p:cTn id="254" dur="1" fill="hold">
                                          <p:stCondLst>
                                            <p:cond delay="0"/>
                                          </p:stCondLst>
                                        </p:cTn>
                                        <p:tgtEl>
                                          <p:spTgt spid="315"/>
                                        </p:tgtEl>
                                        <p:attrNameLst>
                                          <p:attrName>style.visibility</p:attrName>
                                        </p:attrNameLst>
                                      </p:cBhvr>
                                      <p:to>
                                        <p:strVal val="visible"/>
                                      </p:to>
                                    </p:set>
                                  </p:childTnLst>
                                </p:cTn>
                              </p:par>
                            </p:childTnLst>
                          </p:cTn>
                        </p:par>
                        <p:par>
                          <p:cTn id="255" fill="hold">
                            <p:stCondLst>
                              <p:cond delay="33500"/>
                            </p:stCondLst>
                            <p:childTnLst>
                              <p:par>
                                <p:cTn id="256" presetID="1" presetClass="entr" presetSubtype="0" fill="hold" grpId="0" nodeType="afterEffect">
                                  <p:stCondLst>
                                    <p:cond delay="0"/>
                                  </p:stCondLst>
                                  <p:childTnLst>
                                    <p:set>
                                      <p:cBhvr>
                                        <p:cTn id="257" dur="1" fill="hold">
                                          <p:stCondLst>
                                            <p:cond delay="0"/>
                                          </p:stCondLst>
                                        </p:cTn>
                                        <p:tgtEl>
                                          <p:spTgt spid="316"/>
                                        </p:tgtEl>
                                        <p:attrNameLst>
                                          <p:attrName>style.visibility</p:attrName>
                                        </p:attrNameLst>
                                      </p:cBhvr>
                                      <p:to>
                                        <p:strVal val="visible"/>
                                      </p:to>
                                    </p:set>
                                  </p:childTnLst>
                                </p:cTn>
                              </p:par>
                            </p:childTnLst>
                          </p:cTn>
                        </p:par>
                        <p:par>
                          <p:cTn id="258" fill="hold">
                            <p:stCondLst>
                              <p:cond delay="33500"/>
                            </p:stCondLst>
                            <p:childTnLst>
                              <p:par>
                                <p:cTn id="259" presetID="1" presetClass="entr" presetSubtype="0" fill="hold" grpId="0" nodeType="afterEffect">
                                  <p:stCondLst>
                                    <p:cond delay="0"/>
                                  </p:stCondLst>
                                  <p:childTnLst>
                                    <p:set>
                                      <p:cBhvr>
                                        <p:cTn id="260" dur="1" fill="hold">
                                          <p:stCondLst>
                                            <p:cond delay="0"/>
                                          </p:stCondLst>
                                        </p:cTn>
                                        <p:tgtEl>
                                          <p:spTgt spid="317"/>
                                        </p:tgtEl>
                                        <p:attrNameLst>
                                          <p:attrName>style.visibility</p:attrName>
                                        </p:attrNameLst>
                                      </p:cBhvr>
                                      <p:to>
                                        <p:strVal val="visible"/>
                                      </p:to>
                                    </p:set>
                                  </p:childTnLst>
                                </p:cTn>
                              </p:par>
                            </p:childTnLst>
                          </p:cTn>
                        </p:par>
                        <p:par>
                          <p:cTn id="261" fill="hold">
                            <p:stCondLst>
                              <p:cond delay="33500"/>
                            </p:stCondLst>
                            <p:childTnLst>
                              <p:par>
                                <p:cTn id="262" presetID="1" presetClass="entr" presetSubtype="0" fill="hold" grpId="0" nodeType="afterEffect">
                                  <p:stCondLst>
                                    <p:cond delay="0"/>
                                  </p:stCondLst>
                                  <p:childTnLst>
                                    <p:set>
                                      <p:cBhvr>
                                        <p:cTn id="263" dur="1" fill="hold">
                                          <p:stCondLst>
                                            <p:cond delay="0"/>
                                          </p:stCondLst>
                                        </p:cTn>
                                        <p:tgtEl>
                                          <p:spTgt spid="253"/>
                                        </p:tgtEl>
                                        <p:attrNameLst>
                                          <p:attrName>style.visibility</p:attrName>
                                        </p:attrNameLst>
                                      </p:cBhvr>
                                      <p:to>
                                        <p:strVal val="visible"/>
                                      </p:to>
                                    </p:set>
                                  </p:childTnLst>
                                </p:cTn>
                              </p:par>
                            </p:childTnLst>
                          </p:cTn>
                        </p:par>
                        <p:par>
                          <p:cTn id="264" fill="hold">
                            <p:stCondLst>
                              <p:cond delay="33500"/>
                            </p:stCondLst>
                            <p:childTnLst>
                              <p:par>
                                <p:cTn id="265" presetID="1" presetClass="entr" presetSubtype="0" fill="hold" grpId="0" nodeType="afterEffect">
                                  <p:stCondLst>
                                    <p:cond delay="0"/>
                                  </p:stCondLst>
                                  <p:childTnLst>
                                    <p:set>
                                      <p:cBhvr>
                                        <p:cTn id="266" dur="1" fill="hold">
                                          <p:stCondLst>
                                            <p:cond delay="0"/>
                                          </p:stCondLst>
                                        </p:cTn>
                                        <p:tgtEl>
                                          <p:spTgt spid="305"/>
                                        </p:tgtEl>
                                        <p:attrNameLst>
                                          <p:attrName>style.visibility</p:attrName>
                                        </p:attrNameLst>
                                      </p:cBhvr>
                                      <p:to>
                                        <p:strVal val="visible"/>
                                      </p:to>
                                    </p:set>
                                  </p:childTnLst>
                                </p:cTn>
                              </p:par>
                            </p:childTnLst>
                          </p:cTn>
                        </p:par>
                        <p:par>
                          <p:cTn id="267" fill="hold">
                            <p:stCondLst>
                              <p:cond delay="33500"/>
                            </p:stCondLst>
                            <p:childTnLst>
                              <p:par>
                                <p:cTn id="268" presetID="1" presetClass="entr" presetSubtype="0" fill="hold" grpId="0" nodeType="afterEffect">
                                  <p:stCondLst>
                                    <p:cond delay="0"/>
                                  </p:stCondLst>
                                  <p:childTnLst>
                                    <p:set>
                                      <p:cBhvr>
                                        <p:cTn id="269" dur="1" fill="hold">
                                          <p:stCondLst>
                                            <p:cond delay="0"/>
                                          </p:stCondLst>
                                        </p:cTn>
                                        <p:tgtEl>
                                          <p:spTgt spid="318"/>
                                        </p:tgtEl>
                                        <p:attrNameLst>
                                          <p:attrName>style.visibility</p:attrName>
                                        </p:attrNameLst>
                                      </p:cBhvr>
                                      <p:to>
                                        <p:strVal val="visible"/>
                                      </p:to>
                                    </p:set>
                                  </p:childTnLst>
                                </p:cTn>
                              </p:par>
                            </p:childTnLst>
                          </p:cTn>
                        </p:par>
                        <p:par>
                          <p:cTn id="270" fill="hold">
                            <p:stCondLst>
                              <p:cond delay="33500"/>
                            </p:stCondLst>
                            <p:childTnLst>
                              <p:par>
                                <p:cTn id="271" presetID="1" presetClass="entr" presetSubtype="0" fill="hold" grpId="0" nodeType="afterEffect">
                                  <p:stCondLst>
                                    <p:cond delay="0"/>
                                  </p:stCondLst>
                                  <p:childTnLst>
                                    <p:set>
                                      <p:cBhvr>
                                        <p:cTn id="272"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2" grpId="0"/>
      <p:bldP spid="39" grpId="0"/>
      <p:bldP spid="40" grpId="0"/>
      <p:bldP spid="1047" grpId="0"/>
      <p:bldP spid="230" grpId="0" animBg="1"/>
      <p:bldP spid="230" grpId="1" animBg="1"/>
      <p:bldP spid="230" grpId="2" animBg="1"/>
      <p:bldP spid="230" grpId="3" animBg="1"/>
      <p:bldP spid="230" grpId="4" animBg="1"/>
      <p:bldP spid="230" grpId="5" animBg="1"/>
      <p:bldP spid="273" grpId="0"/>
      <p:bldP spid="274" grpId="0"/>
      <p:bldP spid="275" grpId="0"/>
      <p:bldP spid="276" grpId="0"/>
      <p:bldP spid="277" grpId="0"/>
      <p:bldP spid="278" grpId="0"/>
      <p:bldP spid="279" grpId="0"/>
      <p:bldP spid="280" grpId="0"/>
      <p:bldP spid="281" grpId="0"/>
      <p:bldP spid="282" grpId="0"/>
      <p:bldP spid="283" grpId="0"/>
      <p:bldP spid="284" grpId="0"/>
      <p:bldP spid="285" grpId="0"/>
      <p:bldP spid="286" grpId="0"/>
      <p:bldP spid="287" grpId="0"/>
      <p:bldP spid="288" grpId="0"/>
      <p:bldP spid="289" grpId="0"/>
      <p:bldP spid="290" grpId="0"/>
      <p:bldP spid="291" grpId="0"/>
      <p:bldP spid="292" grpId="0"/>
      <p:bldP spid="301" grpId="0" animBg="1"/>
      <p:bldP spid="302" grpId="0" animBg="1"/>
      <p:bldP spid="303" grpId="0" animBg="1"/>
      <p:bldP spid="304"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253" grpId="0" animBg="1"/>
      <p:bldP spid="305" grpId="0" animBg="1"/>
      <p:bldP spid="318" grpId="0" animBg="1"/>
      <p:bldP spid="319" grpId="0" animBg="1"/>
      <p:bldP spid="231" grpId="0" animBg="1"/>
      <p:bldP spid="231" grpId="1" animBg="1"/>
      <p:bldP spid="231" grpId="2" animBg="1"/>
      <p:bldP spid="231" grpId="3" animBg="1"/>
      <p:bldP spid="231" grpId="4" animBg="1"/>
      <p:bldP spid="231" grpId="5" animBg="1"/>
      <p:bldP spid="231" grpId="6"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81000" y="914400"/>
            <a:ext cx="2362200" cy="1600200"/>
          </a:xfrm>
        </p:spPr>
        <p:txBody>
          <a:bodyPr/>
          <a:lstStyle/>
          <a:p>
            <a:pPr eaLnBrk="1" hangingPunct="1"/>
            <a:r>
              <a:rPr lang="en-US" sz="3200" smtClean="0">
                <a:latin typeface="Arial Black" pitchFamily="34" charset="0"/>
              </a:rPr>
              <a:t>Spatial-Temporal Analysis</a:t>
            </a:r>
          </a:p>
        </p:txBody>
      </p:sp>
      <p:sp>
        <p:nvSpPr>
          <p:cNvPr id="60418" name="Text Placeholder 2"/>
          <p:cNvSpPr>
            <a:spLocks noGrp="1"/>
          </p:cNvSpPr>
          <p:nvPr>
            <p:ph type="body" idx="2"/>
          </p:nvPr>
        </p:nvSpPr>
        <p:spPr>
          <a:xfrm>
            <a:off x="228600" y="2667000"/>
            <a:ext cx="2590800" cy="3657600"/>
          </a:xfrm>
          <a:solidFill>
            <a:schemeClr val="accent1"/>
          </a:solidFill>
        </p:spPr>
        <p:txBody>
          <a:bodyPr/>
          <a:lstStyle/>
          <a:p>
            <a:pPr eaLnBrk="1" hangingPunct="1">
              <a:buClr>
                <a:schemeClr val="bg1"/>
              </a:buClr>
              <a:buFont typeface="Wingdings" pitchFamily="2" charset="2"/>
              <a:buChar char="§"/>
            </a:pPr>
            <a:r>
              <a:rPr lang="en-US" sz="2200" smtClean="0">
                <a:latin typeface="Arial" charset="0"/>
                <a:cs typeface="Arial" charset="0"/>
              </a:rPr>
              <a:t>Layered snapshots result in cylindrical search areas</a:t>
            </a:r>
          </a:p>
          <a:p>
            <a:pPr eaLnBrk="1" hangingPunct="1">
              <a:buClr>
                <a:schemeClr val="bg1"/>
              </a:buClr>
              <a:buFont typeface="Wingdings" pitchFamily="2" charset="2"/>
              <a:buChar char="§"/>
            </a:pPr>
            <a:r>
              <a:rPr lang="en-US" sz="2200" smtClean="0">
                <a:latin typeface="Arial" charset="0"/>
                <a:cs typeface="Arial" charset="0"/>
              </a:rPr>
              <a:t>Color-coded results for most significant clusters</a:t>
            </a:r>
          </a:p>
        </p:txBody>
      </p:sp>
      <p:pic>
        <p:nvPicPr>
          <p:cNvPr id="60421" name="Picture 7"/>
          <p:cNvPicPr>
            <a:picLocks noChangeAspect="1" noChangeArrowheads="1"/>
          </p:cNvPicPr>
          <p:nvPr/>
        </p:nvPicPr>
        <p:blipFill>
          <a:blip r:embed="rId3"/>
          <a:srcRect l="25349" t="31032" r="7651" b="28876"/>
          <a:stretch>
            <a:fillRect/>
          </a:stretch>
        </p:blipFill>
        <p:spPr bwMode="auto">
          <a:xfrm>
            <a:off x="2973388" y="1900238"/>
            <a:ext cx="5961062" cy="2855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Verification and Validation</a:t>
            </a:r>
            <a:endParaRPr lang="en-US" dirty="0">
              <a:latin typeface="Arial Black" pitchFamily="34" charset="0"/>
            </a:endParaRPr>
          </a:p>
        </p:txBody>
      </p:sp>
      <p:pic>
        <p:nvPicPr>
          <p:cNvPr id="12" name="Content Placeholder 5"/>
          <p:cNvPicPr>
            <a:picLocks/>
          </p:cNvPicPr>
          <p:nvPr/>
        </p:nvPicPr>
        <p:blipFill>
          <a:blip r:embed="rId3">
            <a:lum contrast="10000"/>
          </a:blip>
          <a:stretch>
            <a:fillRect/>
          </a:stretch>
        </p:blipFill>
        <p:spPr bwMode="auto">
          <a:xfrm>
            <a:off x="1066800" y="2192867"/>
            <a:ext cx="2438400" cy="1540933"/>
          </a:xfrm>
          <a:prstGeom prst="rect">
            <a:avLst/>
          </a:prstGeom>
          <a:noFill/>
          <a:ln w="9525">
            <a:noFill/>
            <a:miter lim="800000"/>
            <a:headEnd/>
            <a:tailEnd/>
          </a:ln>
          <a:effectLst>
            <a:outerShdw blurRad="190500" algn="tl" rotWithShape="0">
              <a:srgbClr val="000000">
                <a:alpha val="70000"/>
              </a:srgbClr>
            </a:outerShdw>
          </a:effectLst>
        </p:spPr>
      </p:pic>
      <p:pic>
        <p:nvPicPr>
          <p:cNvPr id="13" name="Content Placeholder 10"/>
          <p:cNvPicPr>
            <a:picLocks/>
          </p:cNvPicPr>
          <p:nvPr/>
        </p:nvPicPr>
        <p:blipFill>
          <a:blip r:embed="rId4"/>
          <a:srcRect l="24680" t="30862" r="8774" b="29459"/>
          <a:stretch>
            <a:fillRect/>
          </a:stretch>
        </p:blipFill>
        <p:spPr bwMode="auto">
          <a:xfrm>
            <a:off x="4800600" y="2076450"/>
            <a:ext cx="4114800" cy="1962150"/>
          </a:xfrm>
          <a:prstGeom prst="rect">
            <a:avLst/>
          </a:prstGeom>
          <a:noFill/>
          <a:ln w="9525">
            <a:noFill/>
            <a:miter lim="800000"/>
            <a:headEnd/>
            <a:tailEnd/>
          </a:ln>
          <a:effectLst>
            <a:outerShdw blurRad="190500" algn="tl" rotWithShape="0">
              <a:srgbClr val="000000">
                <a:alpha val="70000"/>
              </a:srgbClr>
            </a:outerShdw>
          </a:effectLst>
        </p:spPr>
      </p:pic>
      <p:sp>
        <p:nvSpPr>
          <p:cNvPr id="14" name="Content Placeholder 4"/>
          <p:cNvSpPr txBox="1">
            <a:spLocks/>
          </p:cNvSpPr>
          <p:nvPr/>
        </p:nvSpPr>
        <p:spPr bwMode="auto">
          <a:xfrm>
            <a:off x="4724400" y="4114800"/>
            <a:ext cx="4038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chemeClr val="accent1"/>
              </a:buClr>
              <a:buSzPct val="85000"/>
              <a:buFont typeface="Wingdings 2" pitchFamily="18" charset="2"/>
              <a:buChar char=""/>
              <a:tabLst/>
              <a:defRPr/>
            </a:pPr>
            <a:r>
              <a:rPr lang="en-US" sz="1900" dirty="0" smtClean="0">
                <a:latin typeface="Arial" pitchFamily="34" charset="0"/>
                <a:cs typeface="Arial" pitchFamily="34" charset="0"/>
              </a:rPr>
              <a:t>Data </a:t>
            </a:r>
            <a:r>
              <a:rPr kumimoji="0" lang="en-U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seems to indicate a methodological shift in acquisition</a:t>
            </a:r>
            <a:r>
              <a:rPr kumimoji="0" lang="en-US" sz="19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of prescription pain relievers</a:t>
            </a:r>
          </a:p>
          <a:p>
            <a:pPr marL="273050" marR="0" lvl="0" indent="-273050" algn="l" defTabSz="914400" rtl="0" eaLnBrk="1" fontAlgn="base" latinLnBrk="0" hangingPunct="1">
              <a:lnSpc>
                <a:spcPct val="100000"/>
              </a:lnSpc>
              <a:spcBef>
                <a:spcPct val="20000"/>
              </a:spcBef>
              <a:spcAft>
                <a:spcPct val="0"/>
              </a:spcAft>
              <a:buClr>
                <a:schemeClr val="accent1"/>
              </a:buClr>
              <a:buSzPct val="85000"/>
              <a:buFont typeface="Wingdings 2" pitchFamily="18" charset="2"/>
              <a:buChar char=""/>
              <a:tabLst/>
              <a:defRPr/>
            </a:pPr>
            <a:r>
              <a:rPr kumimoji="0" lang="en-U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Addition of new drugs</a:t>
            </a:r>
            <a:r>
              <a:rPr kumimoji="0" lang="en-US" sz="19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to the market also can affect the sensitivity of the results</a:t>
            </a:r>
            <a:endParaRPr kumimoji="0" lang="en-US"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5" name="Picture 2"/>
          <p:cNvPicPr>
            <a:picLocks noChangeAspect="1" noChangeArrowheads="1"/>
          </p:cNvPicPr>
          <p:nvPr/>
        </p:nvPicPr>
        <p:blipFill>
          <a:blip r:embed="rId5">
            <a:lum contrast="10000"/>
          </a:blip>
          <a:srcRect l="7074" t="25126" r="22487" b="37231"/>
          <a:stretch>
            <a:fillRect/>
          </a:stretch>
        </p:blipFill>
        <p:spPr bwMode="auto">
          <a:xfrm>
            <a:off x="685800" y="4459922"/>
            <a:ext cx="3276600" cy="1788478"/>
          </a:xfrm>
          <a:prstGeom prst="rect">
            <a:avLst/>
          </a:prstGeom>
          <a:ln>
            <a:noFill/>
          </a:ln>
          <a:effectLst>
            <a:outerShdw blurRad="190500" algn="tl" rotWithShape="0">
              <a:srgbClr val="000000">
                <a:alpha val="70000"/>
              </a:srgbClr>
            </a:outerShdw>
          </a:effectLst>
        </p:spPr>
      </p:pic>
      <p:sp>
        <p:nvSpPr>
          <p:cNvPr id="16" name="Content Placeholder 10"/>
          <p:cNvSpPr txBox="1">
            <a:spLocks/>
          </p:cNvSpPr>
          <p:nvPr/>
        </p:nvSpPr>
        <p:spPr bwMode="auto">
          <a:xfrm>
            <a:off x="304800" y="3810000"/>
            <a:ext cx="4038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defRPr/>
            </a:pPr>
            <a:r>
              <a:rPr lang="en-US" sz="1600" b="1" dirty="0" smtClean="0">
                <a:latin typeface="Arial" pitchFamily="34" charset="0"/>
                <a:cs typeface="Arial" pitchFamily="34" charset="0"/>
              </a:rPr>
              <a:t>Number of Oxycodone Prescriptions</a:t>
            </a:r>
          </a:p>
          <a:p>
            <a:pPr marL="273050" marR="0" lvl="0" indent="-27305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defRPr/>
            </a:pPr>
            <a:r>
              <a:rPr lang="en-US" sz="1600" b="1" dirty="0" smtClean="0">
                <a:latin typeface="Arial" pitchFamily="34" charset="0"/>
                <a:cs typeface="Arial" pitchFamily="34" charset="0"/>
              </a:rPr>
              <a:t>Our Results, 1994-2002</a:t>
            </a:r>
            <a:endParaRPr kumimoji="0" lang="en-US" sz="16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7" name="Content Placeholder 10"/>
          <p:cNvSpPr>
            <a:spLocks noGrp="1"/>
          </p:cNvSpPr>
          <p:nvPr>
            <p:ph sz="half" idx="1"/>
          </p:nvPr>
        </p:nvSpPr>
        <p:spPr>
          <a:xfrm>
            <a:off x="4800600" y="1371600"/>
            <a:ext cx="4038600" cy="762000"/>
          </a:xfrm>
        </p:spPr>
        <p:txBody>
          <a:bodyPr/>
          <a:lstStyle/>
          <a:p>
            <a:pPr algn="ctr">
              <a:buNone/>
            </a:pPr>
            <a:r>
              <a:rPr lang="en-US" sz="1600" b="1" dirty="0" smtClean="0">
                <a:latin typeface="Arial" pitchFamily="34" charset="0"/>
                <a:cs typeface="Arial" pitchFamily="34" charset="0"/>
              </a:rPr>
              <a:t>Opioid Prescription Rate</a:t>
            </a:r>
          </a:p>
          <a:p>
            <a:pPr algn="ctr">
              <a:buNone/>
            </a:pPr>
            <a:r>
              <a:rPr lang="en-US" sz="1600" b="1" dirty="0" smtClean="0">
                <a:latin typeface="Arial" pitchFamily="34" charset="0"/>
                <a:cs typeface="Arial" pitchFamily="34" charset="0"/>
              </a:rPr>
              <a:t>Our Results, 1994-2002</a:t>
            </a:r>
            <a:endParaRPr lang="en-US" sz="1600" b="1" dirty="0">
              <a:latin typeface="Arial" pitchFamily="34" charset="0"/>
              <a:cs typeface="Arial" pitchFamily="34" charset="0"/>
            </a:endParaRPr>
          </a:p>
        </p:txBody>
      </p:sp>
      <p:sp>
        <p:nvSpPr>
          <p:cNvPr id="18" name="Content Placeholder 10"/>
          <p:cNvSpPr txBox="1">
            <a:spLocks/>
          </p:cNvSpPr>
          <p:nvPr/>
        </p:nvSpPr>
        <p:spPr bwMode="auto">
          <a:xfrm>
            <a:off x="990600" y="44958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defRPr/>
            </a:pPr>
            <a:r>
              <a:rPr lang="en-US" b="1" dirty="0" smtClean="0">
                <a:solidFill>
                  <a:srgbClr val="FF0000"/>
                </a:solidFill>
                <a:latin typeface="Arial" pitchFamily="34" charset="0"/>
                <a:cs typeface="Arial" pitchFamily="34" charset="0"/>
              </a:rPr>
              <a:t>Oxycodone</a:t>
            </a:r>
            <a:endParaRPr kumimoji="0" lang="en-US" sz="160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9" name="Rectangle 18"/>
          <p:cNvSpPr/>
          <p:nvPr/>
        </p:nvSpPr>
        <p:spPr>
          <a:xfrm>
            <a:off x="152400" y="1381780"/>
            <a:ext cx="4419600" cy="800219"/>
          </a:xfrm>
          <a:prstGeom prst="rect">
            <a:avLst/>
          </a:prstGeom>
        </p:spPr>
        <p:txBody>
          <a:bodyPr wrap="square">
            <a:spAutoFit/>
          </a:bodyPr>
          <a:lstStyle/>
          <a:p>
            <a:pPr algn="ctr"/>
            <a:r>
              <a:rPr lang="en-US" sz="1600" b="1" dirty="0" smtClean="0">
                <a:cs typeface="Arial" charset="0"/>
              </a:rPr>
              <a:t>Number of New  Users for </a:t>
            </a:r>
          </a:p>
          <a:p>
            <a:pPr algn="ctr"/>
            <a:r>
              <a:rPr lang="en-US" sz="1600" b="1" dirty="0" smtClean="0">
                <a:cs typeface="Arial" charset="0"/>
              </a:rPr>
              <a:t>Nonmedical Use of Pain Relievers</a:t>
            </a:r>
          </a:p>
          <a:p>
            <a:pPr algn="ctr"/>
            <a:r>
              <a:rPr lang="en-US" sz="1400" dirty="0" smtClean="0">
                <a:cs typeface="Arial" charset="0"/>
              </a:rPr>
              <a:t>National Survey on Drug Use and Health, 2003</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Verification and Validation</a:t>
            </a:r>
            <a:endParaRPr lang="en-US" dirty="0">
              <a:latin typeface="Arial Black" pitchFamily="34" charset="0"/>
            </a:endParaRPr>
          </a:p>
        </p:txBody>
      </p:sp>
      <p:sp>
        <p:nvSpPr>
          <p:cNvPr id="5" name="Content Placeholder 4"/>
          <p:cNvSpPr>
            <a:spLocks noGrp="1"/>
          </p:cNvSpPr>
          <p:nvPr>
            <p:ph sz="half" idx="2"/>
          </p:nvPr>
        </p:nvSpPr>
        <p:spPr>
          <a:xfrm>
            <a:off x="228600" y="4495800"/>
            <a:ext cx="4191000" cy="2209800"/>
          </a:xfrm>
        </p:spPr>
        <p:txBody>
          <a:bodyPr/>
          <a:lstStyle/>
          <a:p>
            <a:pPr marL="0">
              <a:buNone/>
            </a:pPr>
            <a:r>
              <a:rPr lang="en-US" sz="2400" dirty="0" smtClean="0">
                <a:latin typeface="Arial" pitchFamily="34" charset="0"/>
                <a:cs typeface="Arial" pitchFamily="34" charset="0"/>
              </a:rPr>
              <a:t>Southeastern MA and the Boston area have the highest percent of persons who abuse prescription drugs.</a:t>
            </a:r>
            <a:endParaRPr lang="en-US" sz="2400" dirty="0">
              <a:latin typeface="Arial" pitchFamily="34" charset="0"/>
              <a:cs typeface="Arial" pitchFamily="34" charset="0"/>
            </a:endParaRPr>
          </a:p>
        </p:txBody>
      </p:sp>
      <p:pic>
        <p:nvPicPr>
          <p:cNvPr id="6" name="Content Placeholder 5" descr="MA copy.jpg"/>
          <p:cNvPicPr>
            <a:picLocks noGrp="1"/>
          </p:cNvPicPr>
          <p:nvPr>
            <p:ph sz="half" idx="1"/>
          </p:nvPr>
        </p:nvPicPr>
        <p:blipFill>
          <a:blip r:embed="rId3">
            <a:lum contrast="10000"/>
          </a:blip>
          <a:stretch>
            <a:fillRect/>
          </a:stretch>
        </p:blipFill>
        <p:spPr>
          <a:xfrm>
            <a:off x="228600" y="2514600"/>
            <a:ext cx="2926080" cy="1828800"/>
          </a:xfrm>
          <a:prstGeom prst="rect">
            <a:avLst/>
          </a:prstGeom>
          <a:ln w="12700" cap="sq">
            <a:solidFill>
              <a:schemeClr val="accent5">
                <a:lumMod val="50000"/>
              </a:schemeClr>
            </a:solidFill>
            <a:prstDash val="solid"/>
            <a:miter lim="800000"/>
          </a:ln>
          <a:effectLst>
            <a:outerShdw blurRad="63500" sx="102000" sy="102000" algn="ctr" rotWithShape="0">
              <a:prstClr val="black">
                <a:alpha val="40000"/>
              </a:prstClr>
            </a:outerShdw>
          </a:effectLst>
        </p:spPr>
      </p:pic>
      <p:pic>
        <p:nvPicPr>
          <p:cNvPr id="7" name="Picture 6"/>
          <p:cNvPicPr/>
          <p:nvPr/>
        </p:nvPicPr>
        <p:blipFill>
          <a:blip r:embed="rId4">
            <a:lum contrast="10000"/>
          </a:blip>
          <a:srcRect l="69691" t="32683" r="5313" b="12439"/>
          <a:stretch>
            <a:fillRect/>
          </a:stretch>
        </p:blipFill>
        <p:spPr bwMode="auto">
          <a:xfrm>
            <a:off x="3200400" y="2590799"/>
            <a:ext cx="1234906" cy="1694809"/>
          </a:xfrm>
          <a:prstGeom prst="rect">
            <a:avLst/>
          </a:prstGeom>
          <a:ln w="12700" cap="sq">
            <a:solidFill>
              <a:schemeClr val="accent5">
                <a:lumMod val="75000"/>
              </a:schemeClr>
            </a:solidFill>
            <a:prstDash val="solid"/>
            <a:miter lim="800000"/>
          </a:ln>
          <a:effectLst>
            <a:outerShdw blurRad="63500" sx="102000" sy="102000" algn="ctr" rotWithShape="0">
              <a:prstClr val="black">
                <a:alpha val="40000"/>
              </a:prstClr>
            </a:outerShdw>
          </a:effectLst>
        </p:spPr>
      </p:pic>
      <p:pic>
        <p:nvPicPr>
          <p:cNvPr id="1026" name="Picture 1"/>
          <p:cNvPicPr>
            <a:picLocks noChangeAspect="1" noChangeArrowheads="1"/>
          </p:cNvPicPr>
          <p:nvPr/>
        </p:nvPicPr>
        <p:blipFill>
          <a:blip r:embed="rId5">
            <a:lum contrast="10000"/>
          </a:blip>
          <a:srcRect l="43899" t="35096" r="13433" b="33951"/>
          <a:stretch>
            <a:fillRect/>
          </a:stretch>
        </p:blipFill>
        <p:spPr bwMode="auto">
          <a:xfrm>
            <a:off x="4724399" y="2209800"/>
            <a:ext cx="4196521" cy="2438400"/>
          </a:xfrm>
          <a:prstGeom prst="rect">
            <a:avLst/>
          </a:prstGeom>
          <a:ln>
            <a:noFill/>
          </a:ln>
          <a:effectLst>
            <a:outerShdw blurRad="190500" algn="tl" rotWithShape="0">
              <a:srgbClr val="000000">
                <a:alpha val="70000"/>
              </a:srgbClr>
            </a:outerShdw>
          </a:effectLst>
        </p:spPr>
      </p:pic>
      <p:sp>
        <p:nvSpPr>
          <p:cNvPr id="8" name="TextBox 7"/>
          <p:cNvSpPr txBox="1">
            <a:spLocks noChangeArrowheads="1"/>
          </p:cNvSpPr>
          <p:nvPr/>
        </p:nvSpPr>
        <p:spPr bwMode="auto">
          <a:xfrm>
            <a:off x="5105400" y="4800600"/>
            <a:ext cx="3429000" cy="1200329"/>
          </a:xfrm>
          <a:prstGeom prst="rect">
            <a:avLst/>
          </a:prstGeom>
          <a:noFill/>
          <a:ln w="9525">
            <a:noFill/>
            <a:miter lim="800000"/>
            <a:headEnd/>
            <a:tailEnd/>
          </a:ln>
        </p:spPr>
        <p:txBody>
          <a:bodyPr wrap="square">
            <a:spAutoFit/>
          </a:bodyPr>
          <a:lstStyle/>
          <a:p>
            <a:pPr algn="ctr"/>
            <a:r>
              <a:rPr lang="en-US" sz="2400" dirty="0" smtClean="0">
                <a:cs typeface="Arial" charset="0"/>
              </a:rPr>
              <a:t>Detected clusters in southeastern MA and Boston area</a:t>
            </a:r>
            <a:endParaRPr lang="en-US" sz="2400" dirty="0">
              <a:solidFill>
                <a:srgbClr val="FF0000"/>
              </a:solidFill>
              <a:cs typeface="Arial" charset="0"/>
            </a:endParaRPr>
          </a:p>
        </p:txBody>
      </p:sp>
      <p:sp>
        <p:nvSpPr>
          <p:cNvPr id="10" name="Rectangle 9"/>
          <p:cNvSpPr/>
          <p:nvPr/>
        </p:nvSpPr>
        <p:spPr>
          <a:xfrm>
            <a:off x="152400" y="1381780"/>
            <a:ext cx="4419600" cy="892552"/>
          </a:xfrm>
          <a:prstGeom prst="rect">
            <a:avLst/>
          </a:prstGeom>
        </p:spPr>
        <p:txBody>
          <a:bodyPr wrap="square">
            <a:spAutoFit/>
          </a:bodyPr>
          <a:lstStyle/>
          <a:p>
            <a:pPr algn="ctr"/>
            <a:r>
              <a:rPr lang="en-US" b="1" dirty="0" smtClean="0">
                <a:cs typeface="Arial" charset="0"/>
              </a:rPr>
              <a:t>Average Percentage of Persons using Pain Relievers </a:t>
            </a:r>
            <a:r>
              <a:rPr lang="en-US" b="1" dirty="0" err="1" smtClean="0">
                <a:cs typeface="Arial" charset="0"/>
              </a:rPr>
              <a:t>Nonmedically</a:t>
            </a:r>
            <a:endParaRPr lang="en-US" b="1" dirty="0" smtClean="0">
              <a:cs typeface="Arial" charset="0"/>
            </a:endParaRPr>
          </a:p>
          <a:p>
            <a:pPr algn="ctr"/>
            <a:r>
              <a:rPr lang="en-US" sz="1600" dirty="0" smtClean="0">
                <a:cs typeface="Arial" charset="0"/>
              </a:rPr>
              <a:t>National Survey on Drug Use and Health, 2006</a:t>
            </a:r>
            <a:endParaRPr lang="en-US" sz="1400" dirty="0"/>
          </a:p>
        </p:txBody>
      </p:sp>
      <p:sp>
        <p:nvSpPr>
          <p:cNvPr id="11" name="Rectangle 10"/>
          <p:cNvSpPr/>
          <p:nvPr/>
        </p:nvSpPr>
        <p:spPr>
          <a:xfrm>
            <a:off x="4648200" y="1371600"/>
            <a:ext cx="4419600" cy="615553"/>
          </a:xfrm>
          <a:prstGeom prst="rect">
            <a:avLst/>
          </a:prstGeom>
        </p:spPr>
        <p:txBody>
          <a:bodyPr wrap="square">
            <a:spAutoFit/>
          </a:bodyPr>
          <a:lstStyle/>
          <a:p>
            <a:pPr algn="ctr"/>
            <a:r>
              <a:rPr lang="en-US" b="1" dirty="0" smtClean="0">
                <a:cs typeface="Arial" charset="0"/>
              </a:rPr>
              <a:t>Spatial Analysis, 2002</a:t>
            </a:r>
          </a:p>
          <a:p>
            <a:pPr algn="ctr"/>
            <a:r>
              <a:rPr lang="en-US" sz="1600" dirty="0" smtClean="0">
                <a:cs typeface="Arial" charset="0"/>
              </a:rPr>
              <a:t>Our Results</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Black" pitchFamily="34" charset="0"/>
              </a:rPr>
              <a:t>Conclusions</a:t>
            </a:r>
            <a:endParaRPr lang="en-US" dirty="0">
              <a:latin typeface="Arial Black" pitchFamily="34" charset="0"/>
            </a:endParaRPr>
          </a:p>
        </p:txBody>
      </p:sp>
      <p:sp>
        <p:nvSpPr>
          <p:cNvPr id="9" name="Content Placeholder 8"/>
          <p:cNvSpPr>
            <a:spLocks noGrp="1"/>
          </p:cNvSpPr>
          <p:nvPr>
            <p:ph sz="quarter" idx="1"/>
          </p:nvPr>
        </p:nvSpPr>
        <p:spPr>
          <a:xfrm>
            <a:off x="301752" y="1527048"/>
            <a:ext cx="8503920" cy="4797552"/>
          </a:xfrm>
        </p:spPr>
        <p:txBody>
          <a:bodyPr/>
          <a:lstStyle/>
          <a:p>
            <a:pPr>
              <a:spcBef>
                <a:spcPts val="700"/>
              </a:spcBef>
              <a:buNone/>
            </a:pPr>
            <a:r>
              <a:rPr lang="en-US" sz="2600" b="1" i="1" dirty="0" smtClean="0">
                <a:solidFill>
                  <a:schemeClr val="accent1"/>
                </a:solidFill>
                <a:latin typeface="Arial" pitchFamily="34" charset="0"/>
                <a:cs typeface="Arial" pitchFamily="34" charset="0"/>
              </a:rPr>
              <a:t>Prescription Drug Surveillance System</a:t>
            </a:r>
            <a:r>
              <a:rPr lang="en-US" sz="2600" b="1" dirty="0" smtClean="0">
                <a:solidFill>
                  <a:schemeClr val="accent1"/>
                </a:solidFill>
                <a:latin typeface="Arial" pitchFamily="34" charset="0"/>
                <a:cs typeface="Arial" pitchFamily="34" charset="0"/>
              </a:rPr>
              <a:t> Advantages:</a:t>
            </a:r>
          </a:p>
          <a:p>
            <a:pPr>
              <a:spcBef>
                <a:spcPts val="700"/>
              </a:spcBef>
            </a:pPr>
            <a:r>
              <a:rPr lang="en-US" dirty="0" smtClean="0">
                <a:latin typeface="Arial" pitchFamily="34" charset="0"/>
                <a:cs typeface="Arial" pitchFamily="34" charset="0"/>
              </a:rPr>
              <a:t>Monitor prescription drug data over time by various SPC methods</a:t>
            </a:r>
          </a:p>
          <a:p>
            <a:pPr>
              <a:spcBef>
                <a:spcPts val="700"/>
              </a:spcBef>
            </a:pPr>
            <a:r>
              <a:rPr lang="en-US" dirty="0" smtClean="0">
                <a:latin typeface="Arial" pitchFamily="34" charset="0"/>
                <a:cs typeface="Arial" pitchFamily="34" charset="0"/>
              </a:rPr>
              <a:t>Monitor prescription drug data over space and time through advanced cluster detection algorithms </a:t>
            </a:r>
          </a:p>
          <a:p>
            <a:pPr>
              <a:spcBef>
                <a:spcPts val="700"/>
              </a:spcBef>
            </a:pPr>
            <a:r>
              <a:rPr lang="en-US" dirty="0" smtClean="0">
                <a:latin typeface="Arial" pitchFamily="34" charset="0"/>
                <a:cs typeface="Arial" pitchFamily="34" charset="0"/>
              </a:rPr>
              <a:t>Automatically signal change in the data trends</a:t>
            </a:r>
          </a:p>
          <a:p>
            <a:pPr>
              <a:spcBef>
                <a:spcPts val="700"/>
              </a:spcBef>
            </a:pPr>
            <a:r>
              <a:rPr lang="en-US" dirty="0" smtClean="0">
                <a:latin typeface="Arial" pitchFamily="34" charset="0"/>
                <a:cs typeface="Arial" pitchFamily="34" charset="0"/>
              </a:rPr>
              <a:t>Allow the user to filter out irrelevant data</a:t>
            </a:r>
          </a:p>
          <a:p>
            <a:pPr>
              <a:spcBef>
                <a:spcPts val="700"/>
              </a:spcBef>
            </a:pPr>
            <a:r>
              <a:rPr lang="en-US" dirty="0" smtClean="0">
                <a:latin typeface="Arial" pitchFamily="34" charset="0"/>
                <a:cs typeface="Arial" pitchFamily="34" charset="0"/>
              </a:rPr>
              <a:t>Has a user-friendly interface</a:t>
            </a:r>
          </a:p>
          <a:p>
            <a:pPr>
              <a:spcBef>
                <a:spcPts val="1800"/>
              </a:spcBef>
            </a:pPr>
            <a:endParaRPr lang="en-US" dirty="0" smtClean="0">
              <a:latin typeface="Arial" pitchFamily="34" charset="0"/>
              <a:cs typeface="Arial" pitchFamily="34" charset="0"/>
            </a:endParaRPr>
          </a:p>
          <a:p>
            <a:pPr>
              <a:lnSpc>
                <a:spcPct val="150000"/>
              </a:lnSpc>
            </a:pPr>
            <a:endParaRPr lang="en-US" dirty="0" smtClean="0">
              <a:latin typeface="Arial" pitchFamily="34" charset="0"/>
              <a:cs typeface="Arial" pitchFamily="34" charset="0"/>
            </a:endParaRPr>
          </a:p>
          <a:p>
            <a:pPr>
              <a:lnSpc>
                <a:spcPct val="150000"/>
              </a:lnSpc>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Black" pitchFamily="34" charset="0"/>
              </a:rPr>
              <a:t>Future Improvements</a:t>
            </a:r>
            <a:endParaRPr lang="en-US" dirty="0">
              <a:latin typeface="Arial Black" pitchFamily="34" charset="0"/>
            </a:endParaRPr>
          </a:p>
        </p:txBody>
      </p:sp>
      <p:sp>
        <p:nvSpPr>
          <p:cNvPr id="5" name="Content Placeholder 4"/>
          <p:cNvSpPr>
            <a:spLocks noGrp="1"/>
          </p:cNvSpPr>
          <p:nvPr>
            <p:ph sz="quarter" idx="1"/>
          </p:nvPr>
        </p:nvSpPr>
        <p:spPr/>
        <p:txBody>
          <a:bodyPr/>
          <a:lstStyle/>
          <a:p>
            <a:pPr>
              <a:spcBef>
                <a:spcPts val="1800"/>
              </a:spcBef>
            </a:pPr>
            <a:r>
              <a:rPr lang="en-US" sz="2600" dirty="0" smtClean="0">
                <a:latin typeface="Arial" pitchFamily="34" charset="0"/>
                <a:cs typeface="Arial" pitchFamily="34" charset="0"/>
              </a:rPr>
              <a:t>More efficiency in VBA programming</a:t>
            </a:r>
          </a:p>
          <a:p>
            <a:pPr>
              <a:spcBef>
                <a:spcPts val="1800"/>
              </a:spcBef>
            </a:pPr>
            <a:r>
              <a:rPr lang="en-US" sz="2600" dirty="0" smtClean="0">
                <a:latin typeface="Arial" pitchFamily="34" charset="0"/>
                <a:cs typeface="Arial" pitchFamily="34" charset="0"/>
              </a:rPr>
              <a:t>GUI testing with persons in MA public health</a:t>
            </a:r>
          </a:p>
          <a:p>
            <a:pPr>
              <a:spcBef>
                <a:spcPts val="1800"/>
              </a:spcBef>
            </a:pPr>
            <a:r>
              <a:rPr lang="en-US" sz="2600" dirty="0" smtClean="0">
                <a:latin typeface="Arial" pitchFamily="34" charset="0"/>
                <a:cs typeface="Arial" pitchFamily="34" charset="0"/>
              </a:rPr>
              <a:t>Use of multivariate control charts</a:t>
            </a:r>
          </a:p>
          <a:p>
            <a:pPr>
              <a:spcBef>
                <a:spcPts val="1800"/>
              </a:spcBef>
            </a:pPr>
            <a:r>
              <a:rPr lang="en-US" sz="2600" dirty="0" smtClean="0">
                <a:latin typeface="Arial" pitchFamily="34" charset="0"/>
                <a:cs typeface="Arial" pitchFamily="34" charset="0"/>
              </a:rPr>
              <a:t>A clear result graph for the 3D SCAN</a:t>
            </a:r>
          </a:p>
          <a:p>
            <a:pPr>
              <a:spcBef>
                <a:spcPts val="1800"/>
              </a:spcBef>
            </a:pPr>
            <a:r>
              <a:rPr lang="en-US" sz="2600" dirty="0" smtClean="0">
                <a:latin typeface="Arial" pitchFamily="34" charset="0"/>
                <a:cs typeface="Arial" pitchFamily="34" charset="0"/>
              </a:rPr>
              <a:t>Ability to run an automated complete analysis of all data combinations</a:t>
            </a:r>
          </a:p>
          <a:p>
            <a:pPr>
              <a:spcBef>
                <a:spcPts val="1800"/>
              </a:spcBef>
            </a:pPr>
            <a:r>
              <a:rPr lang="en-US" sz="2600" dirty="0" smtClean="0">
                <a:latin typeface="Arial" pitchFamily="34" charset="0"/>
                <a:cs typeface="Arial" pitchFamily="34" charset="0"/>
              </a:rPr>
              <a:t>Scheduled automation of PMP data import</a:t>
            </a:r>
          </a:p>
          <a:p>
            <a:pPr>
              <a:spcBef>
                <a:spcPts val="1800"/>
              </a:spcBef>
            </a:pPr>
            <a:r>
              <a:rPr lang="en-US" sz="2600" dirty="0" smtClean="0">
                <a:latin typeface="Arial" pitchFamily="34" charset="0"/>
                <a:cs typeface="Arial" pitchFamily="34" charset="0"/>
              </a:rPr>
              <a:t>Ability to integrate other data streams into the system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dirty="0" smtClean="0">
                <a:latin typeface="Arial" pitchFamily="34" charset="0"/>
                <a:cs typeface="Arial" pitchFamily="34" charset="0"/>
              </a:rPr>
              <a:t>Thank you!</a:t>
            </a:r>
            <a:endParaRPr lang="en-US" sz="200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latin typeface="Arial Black" pitchFamily="34" charset="0"/>
              </a:rPr>
              <a:t>Questions?</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667000" y="1954213"/>
            <a:ext cx="4876800" cy="3532187"/>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atin typeface="Arial" pitchFamily="34" charset="0"/>
                <a:cs typeface="Arial" pitchFamily="34" charset="0"/>
              </a:rPr>
              <a:t>“Prescription drug abuse has become an epidemic in MA”</a:t>
            </a:r>
          </a:p>
          <a:p>
            <a:pPr algn="ctr" fontAlgn="auto">
              <a:spcBef>
                <a:spcPts val="0"/>
              </a:spcBef>
              <a:spcAft>
                <a:spcPts val="0"/>
              </a:spcAft>
              <a:defRPr/>
            </a:pPr>
            <a:r>
              <a:rPr lang="en-US" sz="2800" dirty="0">
                <a:latin typeface="Arial" pitchFamily="34" charset="0"/>
                <a:cs typeface="Arial" pitchFamily="34" charset="0"/>
              </a:rPr>
              <a:t>-MA Commissioner, 2005</a:t>
            </a:r>
          </a:p>
          <a:p>
            <a:pPr algn="ctr" fontAlgn="auto">
              <a:spcBef>
                <a:spcPts val="0"/>
              </a:spcBef>
              <a:spcAft>
                <a:spcPts val="0"/>
              </a:spcAft>
              <a:defRPr/>
            </a:pPr>
            <a:endParaRPr lang="en-US" dirty="0"/>
          </a:p>
        </p:txBody>
      </p:sp>
      <p:sp>
        <p:nvSpPr>
          <p:cNvPr id="14" name="Rounded Rectangle 13"/>
          <p:cNvSpPr/>
          <p:nvPr/>
        </p:nvSpPr>
        <p:spPr>
          <a:xfrm>
            <a:off x="2667000" y="1981200"/>
            <a:ext cx="4876800" cy="3532188"/>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en-US" sz="3600" dirty="0">
                <a:latin typeface="Arial" pitchFamily="34" charset="0"/>
                <a:cs typeface="Arial" pitchFamily="34" charset="0"/>
              </a:rPr>
              <a:t>From 1999-2002,</a:t>
            </a:r>
          </a:p>
          <a:p>
            <a:pPr algn="ctr" fontAlgn="auto">
              <a:spcBef>
                <a:spcPts val="0"/>
              </a:spcBef>
              <a:spcAft>
                <a:spcPts val="0"/>
              </a:spcAft>
              <a:defRPr/>
            </a:pPr>
            <a:r>
              <a:rPr lang="en-US" sz="3600" dirty="0">
                <a:latin typeface="Arial" pitchFamily="34" charset="0"/>
                <a:cs typeface="Arial" pitchFamily="34" charset="0"/>
              </a:rPr>
              <a:t> treatment admission for </a:t>
            </a:r>
            <a:r>
              <a:rPr lang="en-US" sz="3600" dirty="0" err="1">
                <a:latin typeface="Arial" pitchFamily="34" charset="0"/>
                <a:cs typeface="Arial" pitchFamily="34" charset="0"/>
              </a:rPr>
              <a:t>opioid</a:t>
            </a:r>
            <a:r>
              <a:rPr lang="en-US" sz="3600" dirty="0">
                <a:latin typeface="Arial" pitchFamily="34" charset="0"/>
                <a:cs typeface="Arial" pitchFamily="34" charset="0"/>
              </a:rPr>
              <a:t> abuse increased 950%</a:t>
            </a:r>
          </a:p>
          <a:p>
            <a:pPr algn="ctr" fontAlgn="auto">
              <a:spcBef>
                <a:spcPts val="0"/>
              </a:spcBef>
              <a:spcAft>
                <a:spcPts val="0"/>
              </a:spcAft>
              <a:defRPr/>
            </a:pPr>
            <a:r>
              <a:rPr lang="en-US" sz="3600" dirty="0">
                <a:latin typeface="Arial" pitchFamily="34" charset="0"/>
                <a:cs typeface="Arial" pitchFamily="34" charset="0"/>
              </a:rPr>
              <a:t>in MA</a:t>
            </a:r>
            <a:endParaRPr lang="en-US" sz="3200" dirty="0">
              <a:latin typeface="Arial" pitchFamily="34" charset="0"/>
              <a:cs typeface="Arial" pitchFamily="34" charset="0"/>
            </a:endParaRPr>
          </a:p>
        </p:txBody>
      </p:sp>
      <p:sp>
        <p:nvSpPr>
          <p:cNvPr id="13" name="Rounded Rectangle 12"/>
          <p:cNvSpPr/>
          <p:nvPr/>
        </p:nvSpPr>
        <p:spPr>
          <a:xfrm>
            <a:off x="2667000" y="1954213"/>
            <a:ext cx="4876800" cy="3532187"/>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n-US" sz="3600" dirty="0">
                <a:latin typeface="Arial" pitchFamily="34" charset="0"/>
                <a:cs typeface="Arial" pitchFamily="34" charset="0"/>
              </a:rPr>
              <a:t>From 1990-2003, </a:t>
            </a:r>
          </a:p>
          <a:p>
            <a:pPr algn="ctr" fontAlgn="auto">
              <a:spcBef>
                <a:spcPts val="0"/>
              </a:spcBef>
              <a:spcAft>
                <a:spcPts val="0"/>
              </a:spcAft>
              <a:defRPr/>
            </a:pPr>
            <a:r>
              <a:rPr lang="en-US" sz="3600" dirty="0" err="1">
                <a:latin typeface="Arial" pitchFamily="34" charset="0"/>
                <a:cs typeface="Arial" pitchFamily="34" charset="0"/>
              </a:rPr>
              <a:t>opioid</a:t>
            </a:r>
            <a:r>
              <a:rPr lang="en-US" sz="3600" dirty="0">
                <a:latin typeface="Arial" pitchFamily="34" charset="0"/>
                <a:cs typeface="Arial" pitchFamily="34" charset="0"/>
              </a:rPr>
              <a:t> related deaths increased 600% </a:t>
            </a:r>
          </a:p>
          <a:p>
            <a:pPr algn="ctr" fontAlgn="auto">
              <a:spcBef>
                <a:spcPts val="0"/>
              </a:spcBef>
              <a:spcAft>
                <a:spcPts val="0"/>
              </a:spcAft>
              <a:defRPr/>
            </a:pPr>
            <a:r>
              <a:rPr lang="en-US" sz="3600" dirty="0">
                <a:latin typeface="Arial" pitchFamily="34" charset="0"/>
                <a:cs typeface="Arial" pitchFamily="34" charset="0"/>
              </a:rPr>
              <a:t>in MA</a:t>
            </a:r>
            <a:endParaRPr lang="en-US" dirty="0">
              <a:latin typeface="Arial" pitchFamily="34" charset="0"/>
              <a:cs typeface="Arial" pitchFamily="34" charset="0"/>
            </a:endParaRPr>
          </a:p>
        </p:txBody>
      </p:sp>
      <p:sp>
        <p:nvSpPr>
          <p:cNvPr id="4" name="Rounded Rectangle 3"/>
          <p:cNvSpPr/>
          <p:nvPr/>
        </p:nvSpPr>
        <p:spPr>
          <a:xfrm>
            <a:off x="2667000" y="1954213"/>
            <a:ext cx="4876800" cy="3532187"/>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3600" dirty="0">
                <a:latin typeface="Arial" pitchFamily="34" charset="0"/>
                <a:cs typeface="Arial" pitchFamily="34" charset="0"/>
              </a:rPr>
              <a:t>In 2006, </a:t>
            </a:r>
          </a:p>
          <a:p>
            <a:pPr algn="ctr" fontAlgn="auto">
              <a:spcBef>
                <a:spcPts val="0"/>
              </a:spcBef>
              <a:spcAft>
                <a:spcPts val="0"/>
              </a:spcAft>
              <a:defRPr/>
            </a:pPr>
            <a:r>
              <a:rPr lang="en-US" sz="3600" dirty="0">
                <a:latin typeface="Arial" pitchFamily="34" charset="0"/>
                <a:cs typeface="Arial" pitchFamily="34" charset="0"/>
              </a:rPr>
              <a:t>prescription drugs had the </a:t>
            </a:r>
            <a:r>
              <a:rPr lang="en-US" sz="3600" i="1" dirty="0">
                <a:latin typeface="Arial" pitchFamily="34" charset="0"/>
                <a:cs typeface="Arial" pitchFamily="34" charset="0"/>
              </a:rPr>
              <a:t>highest amount of new users </a:t>
            </a:r>
          </a:p>
          <a:p>
            <a:pPr algn="ctr" fontAlgn="auto">
              <a:spcBef>
                <a:spcPts val="0"/>
              </a:spcBef>
              <a:spcAft>
                <a:spcPts val="0"/>
              </a:spcAft>
              <a:defRPr/>
            </a:pPr>
            <a:r>
              <a:rPr lang="en-US" sz="3600" i="1" dirty="0">
                <a:latin typeface="Arial" pitchFamily="34" charset="0"/>
                <a:cs typeface="Arial" pitchFamily="34" charset="0"/>
              </a:rPr>
              <a:t> </a:t>
            </a:r>
            <a:r>
              <a:rPr lang="en-US" sz="3600" dirty="0">
                <a:latin typeface="Arial" pitchFamily="34" charset="0"/>
                <a:cs typeface="Arial" pitchFamily="34" charset="0"/>
              </a:rPr>
              <a:t>– 2.2 million users</a:t>
            </a:r>
          </a:p>
          <a:p>
            <a:pPr algn="ctr" fontAlgn="auto">
              <a:spcBef>
                <a:spcPts val="0"/>
              </a:spcBef>
              <a:spcAft>
                <a:spcPts val="0"/>
              </a:spcAft>
              <a:defRPr/>
            </a:pPr>
            <a:endParaRPr lang="en-US" dirty="0"/>
          </a:p>
        </p:txBody>
      </p:sp>
      <p:sp>
        <p:nvSpPr>
          <p:cNvPr id="15366" name="Title 1"/>
          <p:cNvSpPr>
            <a:spLocks noGrp="1"/>
          </p:cNvSpPr>
          <p:nvPr>
            <p:ph type="title"/>
          </p:nvPr>
        </p:nvSpPr>
        <p:spPr/>
        <p:txBody>
          <a:bodyPr/>
          <a:lstStyle/>
          <a:p>
            <a:r>
              <a:rPr lang="en-US" smtClean="0">
                <a:solidFill>
                  <a:srgbClr val="8E7C5C"/>
                </a:solidFill>
                <a:latin typeface="Arial Black" pitchFamily="34" charset="0"/>
              </a:rPr>
              <a:t>Prescription Drug Abuse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1500"/>
                                  </p:stCondLst>
                                  <p:childTnLst>
                                    <p:animScale>
                                      <p:cBhvr>
                                        <p:cTn id="6" dur="500" fill="hold"/>
                                        <p:tgtEl>
                                          <p:spTgt spid="4"/>
                                        </p:tgtEl>
                                      </p:cBhvr>
                                      <p:by x="40000" y="40000"/>
                                    </p:animScale>
                                  </p:childTnLst>
                                </p:cTn>
                              </p:par>
                              <p:par>
                                <p:cTn id="7" presetID="9" presetClass="emph" presetSubtype="0" grpId="1" nodeType="withEffect">
                                  <p:stCondLst>
                                    <p:cond delay="1500"/>
                                  </p:stCondLst>
                                  <p:childTnLst>
                                    <p:set>
                                      <p:cBhvr rctx="PPT">
                                        <p:cTn id="8" dur="500"/>
                                        <p:tgtEl>
                                          <p:spTgt spid="4"/>
                                        </p:tgtEl>
                                        <p:attrNameLst>
                                          <p:attrName>style.opacity</p:attrName>
                                        </p:attrNameLst>
                                      </p:cBhvr>
                                      <p:to>
                                        <p:strVal val="0.5"/>
                                      </p:to>
                                    </p:set>
                                    <p:animEffect filter="image" prLst="opacity: 0.5">
                                      <p:cBhvr rctx="IE">
                                        <p:cTn id="9" dur="500"/>
                                        <p:tgtEl>
                                          <p:spTgt spid="4"/>
                                        </p:tgtEl>
                                      </p:cBhvr>
                                    </p:animEffect>
                                  </p:childTnLst>
                                </p:cTn>
                              </p:par>
                              <p:par>
                                <p:cTn id="10" presetID="0" presetClass="path" presetSubtype="0" accel="50000" decel="50000" fill="hold" grpId="2" nodeType="withEffect">
                                  <p:stCondLst>
                                    <p:cond delay="1500"/>
                                  </p:stCondLst>
                                  <p:childTnLst>
                                    <p:animMotion origin="layout" path="M -3.33333E-6 6.10546E-7 L -0.4 -0.19773 " pathEditMode="relative" rAng="0" ptsTypes="AA">
                                      <p:cBhvr>
                                        <p:cTn id="11" dur="1000" fill="hold"/>
                                        <p:tgtEl>
                                          <p:spTgt spid="4"/>
                                        </p:tgtEl>
                                        <p:attrNameLst>
                                          <p:attrName>ppt_x</p:attrName>
                                          <p:attrName>ppt_y</p:attrName>
                                        </p:attrNameLst>
                                      </p:cBhvr>
                                      <p:rCtr x="-200" y="-99"/>
                                    </p:animMotion>
                                  </p:childTnLst>
                                </p:cTn>
                              </p:par>
                            </p:childTnLst>
                          </p:cTn>
                        </p:par>
                        <p:par>
                          <p:cTn id="12" fill="hold">
                            <p:stCondLst>
                              <p:cond delay="2500"/>
                            </p:stCondLst>
                            <p:childTnLst>
                              <p:par>
                                <p:cTn id="13" presetID="6" presetClass="emph" presetSubtype="0" fill="hold" grpId="0" nodeType="afterEffect">
                                  <p:stCondLst>
                                    <p:cond delay="1500"/>
                                  </p:stCondLst>
                                  <p:childTnLst>
                                    <p:animScale>
                                      <p:cBhvr>
                                        <p:cTn id="14" dur="500" fill="hold"/>
                                        <p:tgtEl>
                                          <p:spTgt spid="13"/>
                                        </p:tgtEl>
                                      </p:cBhvr>
                                      <p:by x="40000" y="40000"/>
                                    </p:animScale>
                                  </p:childTnLst>
                                </p:cTn>
                              </p:par>
                              <p:par>
                                <p:cTn id="15" presetID="9" presetClass="emph" presetSubtype="0" grpId="1" nodeType="withEffect">
                                  <p:stCondLst>
                                    <p:cond delay="1500"/>
                                  </p:stCondLst>
                                  <p:childTnLst>
                                    <p:set>
                                      <p:cBhvr rctx="PPT">
                                        <p:cTn id="16" dur="500"/>
                                        <p:tgtEl>
                                          <p:spTgt spid="13"/>
                                        </p:tgtEl>
                                        <p:attrNameLst>
                                          <p:attrName>style.opacity</p:attrName>
                                        </p:attrNameLst>
                                      </p:cBhvr>
                                      <p:to>
                                        <p:strVal val="0.5"/>
                                      </p:to>
                                    </p:set>
                                    <p:animEffect filter="image" prLst="opacity: 0.5">
                                      <p:cBhvr rctx="IE">
                                        <p:cTn id="17" dur="500"/>
                                        <p:tgtEl>
                                          <p:spTgt spid="13"/>
                                        </p:tgtEl>
                                      </p:cBhvr>
                                    </p:animEffect>
                                  </p:childTnLst>
                                </p:cTn>
                              </p:par>
                              <p:par>
                                <p:cTn id="18" presetID="0" presetClass="path" presetSubtype="0" accel="50000" decel="50000" fill="hold" grpId="2" nodeType="withEffect">
                                  <p:stCondLst>
                                    <p:cond delay="1500"/>
                                  </p:stCondLst>
                                  <p:childTnLst>
                                    <p:animMotion origin="layout" path="M -3.33333E-6 6.10546E-7 L -0.4 0.01318 " pathEditMode="relative" rAng="0" ptsTypes="AA">
                                      <p:cBhvr>
                                        <p:cTn id="19" dur="1000" fill="hold"/>
                                        <p:tgtEl>
                                          <p:spTgt spid="13"/>
                                        </p:tgtEl>
                                        <p:attrNameLst>
                                          <p:attrName>ppt_x</p:attrName>
                                          <p:attrName>ppt_y</p:attrName>
                                        </p:attrNameLst>
                                      </p:cBhvr>
                                      <p:rCtr x="-200" y="6"/>
                                    </p:animMotion>
                                  </p:childTnLst>
                                </p:cTn>
                              </p:par>
                            </p:childTnLst>
                          </p:cTn>
                        </p:par>
                        <p:par>
                          <p:cTn id="20" fill="hold">
                            <p:stCondLst>
                              <p:cond delay="5000"/>
                            </p:stCondLst>
                            <p:childTnLst>
                              <p:par>
                                <p:cTn id="21" presetID="6" presetClass="emph" presetSubtype="0" fill="hold" grpId="0" nodeType="afterEffect">
                                  <p:stCondLst>
                                    <p:cond delay="1500"/>
                                  </p:stCondLst>
                                  <p:childTnLst>
                                    <p:animScale>
                                      <p:cBhvr>
                                        <p:cTn id="22" dur="500" fill="hold"/>
                                        <p:tgtEl>
                                          <p:spTgt spid="14"/>
                                        </p:tgtEl>
                                      </p:cBhvr>
                                      <p:by x="40000" y="40000"/>
                                    </p:animScale>
                                  </p:childTnLst>
                                </p:cTn>
                              </p:par>
                              <p:par>
                                <p:cTn id="23" presetID="9" presetClass="emph" presetSubtype="0" grpId="1" nodeType="withEffect">
                                  <p:stCondLst>
                                    <p:cond delay="1500"/>
                                  </p:stCondLst>
                                  <p:childTnLst>
                                    <p:set>
                                      <p:cBhvr rctx="PPT">
                                        <p:cTn id="24" dur="500"/>
                                        <p:tgtEl>
                                          <p:spTgt spid="14"/>
                                        </p:tgtEl>
                                        <p:attrNameLst>
                                          <p:attrName>style.opacity</p:attrName>
                                        </p:attrNameLst>
                                      </p:cBhvr>
                                      <p:to>
                                        <p:strVal val="0.5"/>
                                      </p:to>
                                    </p:set>
                                    <p:animEffect filter="image" prLst="opacity: 0.5">
                                      <p:cBhvr rctx="IE">
                                        <p:cTn id="25" dur="500"/>
                                        <p:tgtEl>
                                          <p:spTgt spid="14"/>
                                        </p:tgtEl>
                                      </p:cBhvr>
                                    </p:animEffect>
                                  </p:childTnLst>
                                </p:cTn>
                              </p:par>
                              <p:par>
                                <p:cTn id="26" presetID="0" presetClass="path" presetSubtype="0" accel="50000" decel="50000" fill="hold" grpId="2" nodeType="withEffect">
                                  <p:stCondLst>
                                    <p:cond delay="1500"/>
                                  </p:stCondLst>
                                  <p:childTnLst>
                                    <p:animMotion origin="layout" path="M -3.33333E-6 -9.3432E-7 L -0.4 0.22017 " pathEditMode="relative" rAng="0" ptsTypes="AA">
                                      <p:cBhvr>
                                        <p:cTn id="27" dur="1000" fill="hold"/>
                                        <p:tgtEl>
                                          <p:spTgt spid="14"/>
                                        </p:tgtEl>
                                        <p:attrNameLst>
                                          <p:attrName>ppt_x</p:attrName>
                                          <p:attrName>ppt_y</p:attrName>
                                        </p:attrNameLst>
                                      </p:cBhvr>
                                      <p:rCtr x="-200" y="1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3" grpId="0" animBg="1"/>
      <p:bldP spid="13" grpId="1" animBg="1"/>
      <p:bldP spid="13" grpId="2" animBg="1"/>
      <p:bldP spid="4" grpId="0" animBg="1"/>
      <p:bldP spid="4" grpId="1" animBg="1"/>
      <p:bldP spid="4"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Analysis Methods</a:t>
            </a:r>
            <a:endParaRPr lang="en-US" dirty="0">
              <a:latin typeface="Arial Black" pitchFamily="34" charset="0"/>
            </a:endParaRPr>
          </a:p>
        </p:txBody>
      </p:sp>
      <p:sp>
        <p:nvSpPr>
          <p:cNvPr id="6" name="Content Placeholder 4"/>
          <p:cNvSpPr>
            <a:spLocks noGrp="1"/>
          </p:cNvSpPr>
          <p:nvPr>
            <p:ph sz="half" idx="4294967295"/>
          </p:nvPr>
        </p:nvSpPr>
        <p:spPr>
          <a:xfrm>
            <a:off x="228600" y="1447800"/>
            <a:ext cx="8686800" cy="3048000"/>
          </a:xfrm>
        </p:spPr>
        <p:txBody>
          <a:bodyPr/>
          <a:lstStyle/>
          <a:p>
            <a:pPr marL="0" indent="0">
              <a:buNone/>
            </a:pPr>
            <a:r>
              <a:rPr lang="en-US" dirty="0" smtClean="0">
                <a:latin typeface="Arial" pitchFamily="34" charset="0"/>
                <a:cs typeface="Arial" pitchFamily="34" charset="0"/>
              </a:rPr>
              <a:t>Public Health and Epidemiology analyze the </a:t>
            </a:r>
            <a:r>
              <a:rPr lang="en-US" i="1" dirty="0" smtClean="0">
                <a:latin typeface="Arial" pitchFamily="34" charset="0"/>
                <a:cs typeface="Arial" pitchFamily="34" charset="0"/>
              </a:rPr>
              <a:t>rate of infection control, disease outbreaks, and medical errors </a:t>
            </a:r>
            <a:r>
              <a:rPr lang="en-US" dirty="0" smtClean="0">
                <a:latin typeface="Arial" pitchFamily="34" charset="0"/>
                <a:cs typeface="Arial" pitchFamily="34" charset="0"/>
              </a:rPr>
              <a:t>through the following methods:</a:t>
            </a:r>
          </a:p>
          <a:p>
            <a:r>
              <a:rPr lang="en-US" dirty="0" smtClean="0">
                <a:latin typeface="Arial" pitchFamily="34" charset="0"/>
                <a:cs typeface="Arial" pitchFamily="34" charset="0"/>
              </a:rPr>
              <a:t>Over time </a:t>
            </a:r>
            <a:r>
              <a:rPr lang="en-US" i="1" dirty="0" smtClean="0">
                <a:latin typeface="Arial" pitchFamily="34" charset="0"/>
                <a:cs typeface="Arial" pitchFamily="34" charset="0"/>
              </a:rPr>
              <a:t>(temporal)</a:t>
            </a:r>
          </a:p>
          <a:p>
            <a:r>
              <a:rPr lang="en-US" dirty="0" smtClean="0">
                <a:latin typeface="Arial" pitchFamily="34" charset="0"/>
                <a:cs typeface="Arial" pitchFamily="34" charset="0"/>
              </a:rPr>
              <a:t>Over a geographic area </a:t>
            </a:r>
            <a:r>
              <a:rPr lang="en-US" i="1" dirty="0" smtClean="0">
                <a:latin typeface="Arial" pitchFamily="34" charset="0"/>
                <a:cs typeface="Arial" pitchFamily="34" charset="0"/>
              </a:rPr>
              <a:t>(spatial)</a:t>
            </a:r>
          </a:p>
          <a:p>
            <a:r>
              <a:rPr lang="en-US" dirty="0" smtClean="0">
                <a:latin typeface="Arial" pitchFamily="34" charset="0"/>
                <a:cs typeface="Arial" pitchFamily="34" charset="0"/>
              </a:rPr>
              <a:t>Over a geographic area over time </a:t>
            </a:r>
            <a:r>
              <a:rPr lang="en-US" i="1" dirty="0" smtClean="0">
                <a:latin typeface="Arial" pitchFamily="34" charset="0"/>
                <a:cs typeface="Arial" pitchFamily="34" charset="0"/>
              </a:rPr>
              <a:t>(spatial-temporal)</a:t>
            </a:r>
          </a:p>
          <a:p>
            <a:pPr marL="0" indent="0"/>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p:txBody>
      </p:sp>
      <p:sp>
        <p:nvSpPr>
          <p:cNvPr id="9" name="Rectangle 8"/>
          <p:cNvSpPr/>
          <p:nvPr/>
        </p:nvSpPr>
        <p:spPr>
          <a:xfrm>
            <a:off x="1066800" y="4724400"/>
            <a:ext cx="6705600" cy="1447800"/>
          </a:xfrm>
          <a:prstGeom prst="rect">
            <a:avLst/>
          </a:prstGeom>
          <a:effectLst>
            <a:outerShdw blurRad="63500" sx="102000" sy="102000" algn="c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Prescription drug data </a:t>
            </a:r>
            <a:r>
              <a:rPr lang="en-US" sz="3200" b="1" i="1" dirty="0" smtClean="0">
                <a:effectLst>
                  <a:outerShdw blurRad="38100" dist="38100" dir="2700000" algn="tl">
                    <a:srgbClr val="000000">
                      <a:alpha val="43137"/>
                    </a:srgbClr>
                  </a:outerShdw>
                </a:effectLst>
                <a:latin typeface="Arial" pitchFamily="34" charset="0"/>
                <a:cs typeface="Arial" pitchFamily="34" charset="0"/>
              </a:rPr>
              <a:t>has not</a:t>
            </a:r>
            <a:r>
              <a:rPr lang="en-US" sz="3200" b="1" dirty="0" smtClean="0">
                <a:effectLst>
                  <a:outerShdw blurRad="38100" dist="38100" dir="2700000" algn="tl">
                    <a:srgbClr val="000000">
                      <a:alpha val="43137"/>
                    </a:srgbClr>
                  </a:outerShdw>
                </a:effectLst>
                <a:latin typeface="Arial" pitchFamily="34" charset="0"/>
                <a:cs typeface="Arial" pitchFamily="34" charset="0"/>
              </a:rPr>
              <a:t>  been systematically monitored by these methods</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Analysis Methods</a:t>
            </a:r>
            <a:endParaRPr lang="en-US" dirty="0">
              <a:latin typeface="Arial Black" pitchFamily="34" charset="0"/>
            </a:endParaRPr>
          </a:p>
        </p:txBody>
      </p:sp>
      <p:sp>
        <p:nvSpPr>
          <p:cNvPr id="51" name="Rounded Rectangle 50"/>
          <p:cNvSpPr/>
          <p:nvPr/>
        </p:nvSpPr>
        <p:spPr>
          <a:xfrm>
            <a:off x="533400" y="2743200"/>
            <a:ext cx="3657600" cy="990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 name="Content Placeholder 30"/>
          <p:cNvSpPr txBox="1">
            <a:spLocks/>
          </p:cNvSpPr>
          <p:nvPr/>
        </p:nvSpPr>
        <p:spPr>
          <a:xfrm>
            <a:off x="609600" y="2743200"/>
            <a:ext cx="35052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lvl="0" indent="-273050" algn="ctr">
              <a:spcBef>
                <a:spcPts val="0"/>
              </a:spcBef>
              <a:buClr>
                <a:schemeClr val="accent1"/>
              </a:buClr>
              <a:buSzPct val="85000"/>
              <a:defRPr/>
            </a:pPr>
            <a:r>
              <a:rPr lang="en-US" sz="2800" b="1" i="1" dirty="0" smtClean="0">
                <a:solidFill>
                  <a:schemeClr val="tx1"/>
                </a:solidFill>
                <a:latin typeface="Arial" pitchFamily="34" charset="0"/>
                <a:cs typeface="Arial" pitchFamily="34" charset="0"/>
              </a:rPr>
              <a:t>Opioid Prescription </a:t>
            </a:r>
            <a:endParaRPr kumimoji="0" lang="en-US" sz="28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273050" algn="ctr" defTabSz="914400" rtl="0" eaLnBrk="1" fontAlgn="base" latinLnBrk="0" hangingPunct="1">
              <a:lnSpc>
                <a:spcPct val="100000"/>
              </a:lnSpc>
              <a:spcBef>
                <a:spcPts val="0"/>
              </a:spcBef>
              <a:spcAft>
                <a:spcPct val="0"/>
              </a:spcAft>
              <a:buClr>
                <a:schemeClr val="accent1"/>
              </a:buClr>
              <a:buSzPct val="85000"/>
              <a:buFont typeface="Wingdings 2" pitchFamily="18" charset="2"/>
              <a:buNone/>
              <a:tabLst/>
              <a:defRPr/>
            </a:pPr>
            <a:r>
              <a:rPr kumimoji="0" lang="en-US" sz="28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Rate</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2" name="Rounded Rectangle 51"/>
          <p:cNvSpPr/>
          <p:nvPr/>
        </p:nvSpPr>
        <p:spPr>
          <a:xfrm>
            <a:off x="4191000" y="2743200"/>
            <a:ext cx="45720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34" name="Straight Connector 33"/>
          <p:cNvCxnSpPr/>
          <p:nvPr/>
        </p:nvCxnSpPr>
        <p:spPr>
          <a:xfrm>
            <a:off x="4724400" y="3276600"/>
            <a:ext cx="3429000" cy="1588"/>
          </a:xfrm>
          <a:prstGeom prst="line">
            <a:avLst/>
          </a:prstGeom>
        </p:spPr>
        <p:style>
          <a:lnRef idx="1">
            <a:schemeClr val="dk1"/>
          </a:lnRef>
          <a:fillRef idx="0">
            <a:schemeClr val="dk1"/>
          </a:fillRef>
          <a:effectRef idx="0">
            <a:schemeClr val="dk1"/>
          </a:effectRef>
          <a:fontRef idx="minor">
            <a:schemeClr val="tx1"/>
          </a:fontRef>
        </p:style>
      </p:cxnSp>
      <p:sp>
        <p:nvSpPr>
          <p:cNvPr id="38" name="Content Placeholder 30"/>
          <p:cNvSpPr txBox="1">
            <a:spLocks/>
          </p:cNvSpPr>
          <p:nvPr/>
        </p:nvSpPr>
        <p:spPr>
          <a:xfrm>
            <a:off x="4495800" y="2819400"/>
            <a:ext cx="3962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0" marR="0" lvl="0" indent="-273050" algn="ctr" defTabSz="914400" rtl="0" eaLnBrk="1" fontAlgn="base" latinLnBrk="0" hangingPunct="1">
              <a:lnSpc>
                <a:spcPct val="100000"/>
              </a:lnSpc>
              <a:spcBef>
                <a:spcPts val="300"/>
              </a:spcBef>
              <a:spcAft>
                <a:spcPct val="0"/>
              </a:spcAft>
              <a:buClr>
                <a:schemeClr val="accent1"/>
              </a:buClr>
              <a:buSzPct val="85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Opioid Prescriptions</a:t>
            </a:r>
          </a:p>
          <a:p>
            <a:pPr marL="0" marR="0" lvl="0" indent="-273050" algn="ctr" defTabSz="914400" rtl="0" eaLnBrk="1" fontAlgn="base" latinLnBrk="0" hangingPunct="1">
              <a:lnSpc>
                <a:spcPct val="100000"/>
              </a:lnSpc>
              <a:spcBef>
                <a:spcPts val="300"/>
              </a:spcBef>
              <a:spcAft>
                <a:spcPct val="0"/>
              </a:spcAft>
              <a:buClr>
                <a:schemeClr val="accent1"/>
              </a:buClr>
              <a:buSzPct val="85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Total Prescriptions</a:t>
            </a: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3" name="Rounded Rectangle 52"/>
          <p:cNvSpPr/>
          <p:nvPr/>
        </p:nvSpPr>
        <p:spPr>
          <a:xfrm>
            <a:off x="533400" y="3886200"/>
            <a:ext cx="3657600" cy="99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4" name="Rounded Rectangle 53"/>
          <p:cNvSpPr/>
          <p:nvPr/>
        </p:nvSpPr>
        <p:spPr>
          <a:xfrm>
            <a:off x="4191000" y="3886200"/>
            <a:ext cx="45720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5" name="Rounded Rectangle 54"/>
          <p:cNvSpPr/>
          <p:nvPr/>
        </p:nvSpPr>
        <p:spPr>
          <a:xfrm>
            <a:off x="533400" y="5029200"/>
            <a:ext cx="3657600" cy="990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ounded Rectangle 55"/>
          <p:cNvSpPr/>
          <p:nvPr/>
        </p:nvSpPr>
        <p:spPr>
          <a:xfrm>
            <a:off x="4191000" y="5029200"/>
            <a:ext cx="45720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Content Placeholder 30"/>
          <p:cNvSpPr txBox="1">
            <a:spLocks/>
          </p:cNvSpPr>
          <p:nvPr/>
        </p:nvSpPr>
        <p:spPr>
          <a:xfrm>
            <a:off x="609600" y="3886200"/>
            <a:ext cx="35052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0" marR="0" lvl="0" indent="-273050" algn="ctr" defTabSz="914400" rtl="0" eaLnBrk="1" fontAlgn="base" latinLnBrk="0" hangingPunct="1">
              <a:lnSpc>
                <a:spcPct val="100000"/>
              </a:lnSpc>
              <a:spcBef>
                <a:spcPts val="0"/>
              </a:spcBef>
              <a:spcAft>
                <a:spcPct val="0"/>
              </a:spcAft>
              <a:buClr>
                <a:schemeClr val="accent1"/>
              </a:buClr>
              <a:buSzPct val="85000"/>
              <a:buFont typeface="Wingdings 2" pitchFamily="18" charset="2"/>
              <a:buNone/>
              <a:tabLst/>
              <a:defRPr/>
            </a:pPr>
            <a:r>
              <a:rPr kumimoji="0" lang="en-US" sz="28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Doctor Shopping Rate</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4" name="Content Placeholder 30"/>
          <p:cNvSpPr txBox="1">
            <a:spLocks/>
          </p:cNvSpPr>
          <p:nvPr/>
        </p:nvSpPr>
        <p:spPr>
          <a:xfrm>
            <a:off x="4495800" y="3962400"/>
            <a:ext cx="3962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0" marR="0" lvl="0" indent="-273050" algn="ctr" defTabSz="914400" rtl="0" eaLnBrk="1" fontAlgn="base" latinLnBrk="0" hangingPunct="1">
              <a:lnSpc>
                <a:spcPct val="100000"/>
              </a:lnSpc>
              <a:spcBef>
                <a:spcPts val="300"/>
              </a:spcBef>
              <a:spcAft>
                <a:spcPct val="0"/>
              </a:spcAft>
              <a:buClr>
                <a:schemeClr val="accent1"/>
              </a:buClr>
              <a:buSzPct val="85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a:t>
            </a:r>
            <a:r>
              <a:rPr lang="en-US" sz="2400" dirty="0" smtClean="0">
                <a:solidFill>
                  <a:schemeClr val="tx1"/>
                </a:solidFill>
                <a:latin typeface="Arial" pitchFamily="34" charset="0"/>
                <a:cs typeface="Arial" pitchFamily="34" charset="0"/>
              </a:rPr>
              <a:t>Multiple Doctors</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273050" algn="ctr" defTabSz="914400" rtl="0" eaLnBrk="1" fontAlgn="base" latinLnBrk="0" hangingPunct="1">
              <a:lnSpc>
                <a:spcPct val="100000"/>
              </a:lnSpc>
              <a:spcBef>
                <a:spcPts val="300"/>
              </a:spcBef>
              <a:spcAft>
                <a:spcPct val="0"/>
              </a:spcAft>
              <a:buClr>
                <a:schemeClr val="accent1"/>
              </a:buClr>
              <a:buSzPct val="85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a:t>
            </a:r>
            <a:r>
              <a:rPr lang="en-US" sz="2400" dirty="0" smtClean="0">
                <a:solidFill>
                  <a:schemeClr val="tx1"/>
                </a:solidFill>
                <a:latin typeface="Arial" pitchFamily="34" charset="0"/>
                <a:cs typeface="Arial" pitchFamily="34" charset="0"/>
              </a:rPr>
              <a:t>Unique Patients</a:t>
            </a: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cxnSp>
        <p:nvCxnSpPr>
          <p:cNvPr id="49" name="Straight Connector 48"/>
          <p:cNvCxnSpPr/>
          <p:nvPr/>
        </p:nvCxnSpPr>
        <p:spPr>
          <a:xfrm>
            <a:off x="4724400" y="4419600"/>
            <a:ext cx="3429000" cy="1588"/>
          </a:xfrm>
          <a:prstGeom prst="line">
            <a:avLst/>
          </a:prstGeom>
        </p:spPr>
        <p:style>
          <a:lnRef idx="1">
            <a:schemeClr val="dk1"/>
          </a:lnRef>
          <a:fillRef idx="0">
            <a:schemeClr val="dk1"/>
          </a:fillRef>
          <a:effectRef idx="0">
            <a:schemeClr val="dk1"/>
          </a:effectRef>
          <a:fontRef idx="minor">
            <a:schemeClr val="tx1"/>
          </a:fontRef>
        </p:style>
      </p:cxnSp>
      <p:sp>
        <p:nvSpPr>
          <p:cNvPr id="46" name="Content Placeholder 30"/>
          <p:cNvSpPr txBox="1">
            <a:spLocks/>
          </p:cNvSpPr>
          <p:nvPr/>
        </p:nvSpPr>
        <p:spPr>
          <a:xfrm>
            <a:off x="609600" y="5029200"/>
            <a:ext cx="35052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0" marR="0" lvl="0" indent="-273050" algn="ctr" defTabSz="914400" rtl="0" eaLnBrk="1" fontAlgn="base" latinLnBrk="0" hangingPunct="1">
              <a:lnSpc>
                <a:spcPct val="100000"/>
              </a:lnSpc>
              <a:spcBef>
                <a:spcPts val="0"/>
              </a:spcBef>
              <a:spcAft>
                <a:spcPct val="0"/>
              </a:spcAft>
              <a:buClr>
                <a:schemeClr val="accent1"/>
              </a:buClr>
              <a:buSzPct val="85000"/>
              <a:buFont typeface="Wingdings 2" pitchFamily="18" charset="2"/>
              <a:buNone/>
              <a:tabLst/>
              <a:defRPr/>
            </a:pPr>
            <a:r>
              <a:rPr kumimoji="0" lang="en-US" sz="28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Overprescribing Rate</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7" name="Content Placeholder 30"/>
          <p:cNvSpPr txBox="1">
            <a:spLocks/>
          </p:cNvSpPr>
          <p:nvPr/>
        </p:nvSpPr>
        <p:spPr>
          <a:xfrm>
            <a:off x="4114800" y="5105400"/>
            <a:ext cx="472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0" marR="0" lvl="0" indent="-273050" algn="ctr" defTabSz="914400" rtl="0" eaLnBrk="1" fontAlgn="base" latinLnBrk="0" hangingPunct="1">
              <a:lnSpc>
                <a:spcPct val="100000"/>
              </a:lnSpc>
              <a:spcBef>
                <a:spcPts val="300"/>
              </a:spcBef>
              <a:spcAft>
                <a:spcPct val="0"/>
              </a:spcAft>
              <a:buClr>
                <a:schemeClr val="accent1"/>
              </a:buClr>
              <a:buSzPct val="85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a:t>
            </a:r>
            <a:r>
              <a:rPr lang="en-US" sz="2400" dirty="0" smtClean="0">
                <a:solidFill>
                  <a:schemeClr val="tx1"/>
                </a:solidFill>
                <a:latin typeface="Arial" pitchFamily="34" charset="0"/>
                <a:cs typeface="Arial" pitchFamily="34" charset="0"/>
              </a:rPr>
              <a:t>Patient</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 with </a:t>
            </a:r>
            <a:r>
              <a:rPr lang="en-US" sz="2400" dirty="0" smtClean="0">
                <a:solidFill>
                  <a:schemeClr val="tx1"/>
                </a:solidFill>
                <a:latin typeface="Arial" pitchFamily="34" charset="0"/>
                <a:cs typeface="Arial" pitchFamily="34" charset="0"/>
              </a:rPr>
              <a:t>Excess Pills</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273050" algn="ctr" defTabSz="914400" rtl="0" eaLnBrk="1" fontAlgn="base" latinLnBrk="0" hangingPunct="1">
              <a:lnSpc>
                <a:spcPct val="100000"/>
              </a:lnSpc>
              <a:spcBef>
                <a:spcPts val="300"/>
              </a:spcBef>
              <a:spcAft>
                <a:spcPct val="0"/>
              </a:spcAft>
              <a:buClr>
                <a:schemeClr val="accent1"/>
              </a:buClr>
              <a:buSzPct val="85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a:t>
            </a:r>
            <a:r>
              <a:rPr lang="en-US" sz="2400" dirty="0" smtClean="0">
                <a:solidFill>
                  <a:schemeClr val="tx1"/>
                </a:solidFill>
                <a:latin typeface="Arial" pitchFamily="34" charset="0"/>
                <a:cs typeface="Arial" pitchFamily="34" charset="0"/>
              </a:rPr>
              <a:t>Unique Patients</a:t>
            </a: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cxnSp>
        <p:nvCxnSpPr>
          <p:cNvPr id="50" name="Straight Connector 49"/>
          <p:cNvCxnSpPr/>
          <p:nvPr/>
        </p:nvCxnSpPr>
        <p:spPr>
          <a:xfrm>
            <a:off x="4267200" y="5486400"/>
            <a:ext cx="4419600" cy="1588"/>
          </a:xfrm>
          <a:prstGeom prst="line">
            <a:avLst/>
          </a:prstGeom>
        </p:spPr>
        <p:style>
          <a:lnRef idx="1">
            <a:schemeClr val="dk1"/>
          </a:lnRef>
          <a:fillRef idx="0">
            <a:schemeClr val="dk1"/>
          </a:fillRef>
          <a:effectRef idx="0">
            <a:schemeClr val="dk1"/>
          </a:effectRef>
          <a:fontRef idx="minor">
            <a:schemeClr val="tx1"/>
          </a:fontRef>
        </p:style>
      </p:cxnSp>
      <p:sp>
        <p:nvSpPr>
          <p:cNvPr id="57" name="Content Placeholder 56"/>
          <p:cNvSpPr>
            <a:spLocks noGrp="1"/>
          </p:cNvSpPr>
          <p:nvPr>
            <p:ph sz="quarter" idx="1"/>
          </p:nvPr>
        </p:nvSpPr>
        <p:spPr>
          <a:xfrm>
            <a:off x="301752" y="1527048"/>
            <a:ext cx="8503920" cy="987552"/>
          </a:xfrm>
        </p:spPr>
        <p:txBody>
          <a:bodyPr/>
          <a:lstStyle/>
          <a:p>
            <a:pPr algn="ctr">
              <a:spcBef>
                <a:spcPts val="0"/>
              </a:spcBef>
              <a:buNone/>
            </a:pPr>
            <a:r>
              <a:rPr lang="en-US" sz="3200" b="1" dirty="0" smtClean="0">
                <a:solidFill>
                  <a:schemeClr val="accent1"/>
                </a:solidFill>
                <a:latin typeface="Arial" pitchFamily="34" charset="0"/>
                <a:cs typeface="Arial" pitchFamily="34" charset="0"/>
              </a:rPr>
              <a:t>3 TYPE OF RATES THAT CAN </a:t>
            </a:r>
          </a:p>
          <a:p>
            <a:pPr algn="ctr">
              <a:spcBef>
                <a:spcPts val="0"/>
              </a:spcBef>
              <a:buNone/>
            </a:pPr>
            <a:r>
              <a:rPr lang="en-US" sz="3200" b="1" dirty="0" smtClean="0">
                <a:solidFill>
                  <a:schemeClr val="accent1"/>
                </a:solidFill>
                <a:latin typeface="Arial" pitchFamily="34" charset="0"/>
                <a:cs typeface="Arial" pitchFamily="34" charset="0"/>
              </a:rPr>
              <a:t>SIGNAL DRUG ABUSE:</a:t>
            </a:r>
            <a:endParaRPr lang="en-US" sz="3200" b="1"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rgbClr val="8E7C5C"/>
                </a:solidFill>
                <a:latin typeface="Arial Black" pitchFamily="34" charset="0"/>
              </a:rPr>
              <a:t>Goal Statement</a:t>
            </a:r>
          </a:p>
        </p:txBody>
      </p:sp>
      <p:sp>
        <p:nvSpPr>
          <p:cNvPr id="3" name="Content Placeholder 2"/>
          <p:cNvSpPr>
            <a:spLocks noGrp="1"/>
          </p:cNvSpPr>
          <p:nvPr>
            <p:ph sz="quarter" idx="1"/>
          </p:nvPr>
        </p:nvSpPr>
        <p:spPr>
          <a:xfrm>
            <a:off x="301752" y="2289048"/>
            <a:ext cx="8537448" cy="2740152"/>
          </a:xfrm>
          <a:ln/>
          <a:effectLst>
            <a:glow rad="63500">
              <a:schemeClr val="accent4">
                <a:satMod val="175000"/>
                <a:alpha val="40000"/>
              </a:schemeClr>
            </a:glow>
            <a:outerShdw blurRad="50800" dist="25400" dir="5400000" rotWithShape="0">
              <a:srgbClr val="000000">
                <a:alpha val="35000"/>
              </a:srgbClr>
            </a:outerShdw>
          </a:effectLst>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0" indent="0" algn="ctr" fontAlgn="auto">
              <a:lnSpc>
                <a:spcPct val="150000"/>
              </a:lnSpc>
              <a:spcAft>
                <a:spcPts val="0"/>
              </a:spcAft>
              <a:buFont typeface="Wingdings 2"/>
              <a:buNone/>
              <a:defRPr/>
            </a:pPr>
            <a:r>
              <a:rPr lang="en-US" dirty="0" smtClean="0">
                <a:effectLst>
                  <a:innerShdw blurRad="114300">
                    <a:prstClr val="black"/>
                  </a:innerShdw>
                </a:effectLst>
                <a:latin typeface="Arial" pitchFamily="34" charset="0"/>
                <a:cs typeface="Arial" pitchFamily="34" charset="0"/>
              </a:rPr>
              <a:t>Design and develop a quantitative surveillance system that will monitor and detect when and where the abuse of prescription opioids is likely to be occurring that will enable Massachusetts’ public health personnel to take corrective action in a timely manner.</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914400"/>
            <a:ext cx="2438400" cy="990600"/>
          </a:xfrm>
        </p:spPr>
        <p:txBody>
          <a:bodyPr/>
          <a:lstStyle/>
          <a:p>
            <a:r>
              <a:rPr lang="en-US" dirty="0" smtClean="0">
                <a:latin typeface="Arial Black" pitchFamily="34" charset="0"/>
              </a:rPr>
              <a:t>Current Abuse Data Sources</a:t>
            </a:r>
          </a:p>
        </p:txBody>
      </p:sp>
      <p:sp>
        <p:nvSpPr>
          <p:cNvPr id="17411" name="Text Placeholder 2"/>
          <p:cNvSpPr>
            <a:spLocks noGrp="1"/>
          </p:cNvSpPr>
          <p:nvPr>
            <p:ph type="body" idx="2"/>
          </p:nvPr>
        </p:nvSpPr>
        <p:spPr>
          <a:xfrm>
            <a:off x="228600" y="2057400"/>
            <a:ext cx="2514600" cy="4191000"/>
          </a:xfrm>
          <a:solidFill>
            <a:schemeClr val="accent1"/>
          </a:solidFill>
        </p:spPr>
        <p:txBody>
          <a:bodyPr/>
          <a:lstStyle/>
          <a:p>
            <a:pPr>
              <a:buClr>
                <a:schemeClr val="bg1"/>
              </a:buClr>
              <a:buFont typeface="Wingdings" pitchFamily="2" charset="2"/>
              <a:buChar char="§"/>
            </a:pPr>
            <a:r>
              <a:rPr lang="en-US" sz="2000" dirty="0" smtClean="0">
                <a:latin typeface="Arial" pitchFamily="34" charset="0"/>
                <a:cs typeface="Arial" pitchFamily="34" charset="0"/>
              </a:rPr>
              <a:t>National Survey on Drug Use and Health</a:t>
            </a:r>
          </a:p>
          <a:p>
            <a:pPr>
              <a:buClr>
                <a:schemeClr val="bg1"/>
              </a:buClr>
              <a:buFont typeface="Wingdings" pitchFamily="2" charset="2"/>
              <a:buChar char="§"/>
            </a:pPr>
            <a:r>
              <a:rPr lang="en-US" sz="2000" dirty="0" smtClean="0">
                <a:latin typeface="Arial" pitchFamily="34" charset="0"/>
                <a:cs typeface="Arial" pitchFamily="34" charset="0"/>
              </a:rPr>
              <a:t>Drug Abuse Warning Network</a:t>
            </a:r>
          </a:p>
          <a:p>
            <a:pPr>
              <a:buClr>
                <a:schemeClr val="bg1"/>
              </a:buClr>
              <a:buFont typeface="Wingdings" pitchFamily="2" charset="2"/>
              <a:buChar char="§"/>
            </a:pPr>
            <a:r>
              <a:rPr lang="en-US" sz="2000" dirty="0" smtClean="0">
                <a:latin typeface="Arial" pitchFamily="34" charset="0"/>
                <a:cs typeface="Arial" pitchFamily="34" charset="0"/>
              </a:rPr>
              <a:t>Schedule II Prescription Monitoring Program (PMP)</a:t>
            </a:r>
          </a:p>
          <a:p>
            <a:pPr>
              <a:buClr>
                <a:schemeClr val="bg1"/>
              </a:buClr>
              <a:buFont typeface="Wingdings" pitchFamily="2" charset="2"/>
              <a:buChar char="§"/>
            </a:pPr>
            <a:r>
              <a:rPr lang="en-US" sz="2000" dirty="0" smtClean="0">
                <a:latin typeface="Arial" pitchFamily="34" charset="0"/>
                <a:cs typeface="Arial" pitchFamily="34" charset="0"/>
              </a:rPr>
              <a:t>Drug Evaluation Network System (DENS)</a:t>
            </a:r>
          </a:p>
        </p:txBody>
      </p:sp>
      <p:sp>
        <p:nvSpPr>
          <p:cNvPr id="17412" name="Content Placeholder 3"/>
          <p:cNvSpPr>
            <a:spLocks noGrp="1"/>
          </p:cNvSpPr>
          <p:nvPr>
            <p:ph sz="quarter" idx="1"/>
          </p:nvPr>
        </p:nvSpPr>
        <p:spPr>
          <a:xfrm>
            <a:off x="3124200" y="1295400"/>
            <a:ext cx="5638800" cy="3810000"/>
          </a:xfrm>
        </p:spPr>
        <p:txBody>
          <a:bodyPr/>
          <a:lstStyle/>
          <a:p>
            <a:r>
              <a:rPr lang="en-US" sz="3200" dirty="0" smtClean="0">
                <a:latin typeface="Arial" charset="0"/>
                <a:cs typeface="Arial" charset="0"/>
              </a:rPr>
              <a:t>Current systems are </a:t>
            </a:r>
            <a:r>
              <a:rPr lang="en-US" sz="3200" b="1" i="1" dirty="0" smtClean="0">
                <a:latin typeface="Arial" charset="0"/>
                <a:cs typeface="Arial" charset="0"/>
              </a:rPr>
              <a:t>not</a:t>
            </a:r>
            <a:r>
              <a:rPr lang="en-US" sz="3200" dirty="0" smtClean="0">
                <a:latin typeface="Arial" charset="0"/>
                <a:cs typeface="Arial" charset="0"/>
              </a:rPr>
              <a:t>…</a:t>
            </a:r>
          </a:p>
          <a:p>
            <a:pPr>
              <a:buNone/>
            </a:pPr>
            <a:endParaRPr lang="en-US" sz="1000" dirty="0" smtClean="0">
              <a:latin typeface="Arial" charset="0"/>
              <a:cs typeface="Arial" charset="0"/>
            </a:endParaRPr>
          </a:p>
          <a:p>
            <a:pPr lvl="1"/>
            <a:r>
              <a:rPr lang="en-US" sz="2800" dirty="0" smtClean="0">
                <a:latin typeface="Arial" charset="0"/>
                <a:cs typeface="Arial" charset="0"/>
              </a:rPr>
              <a:t>Designed to automatically detect changes</a:t>
            </a:r>
          </a:p>
          <a:p>
            <a:pPr lvl="1"/>
            <a:r>
              <a:rPr lang="en-US" sz="2800" dirty="0" smtClean="0">
                <a:latin typeface="Arial" charset="0"/>
                <a:cs typeface="Arial" charset="0"/>
              </a:rPr>
              <a:t>Statistically advanced</a:t>
            </a:r>
          </a:p>
          <a:p>
            <a:pPr lvl="1"/>
            <a:r>
              <a:rPr lang="en-US" sz="2800" dirty="0" smtClean="0">
                <a:latin typeface="Arial" charset="0"/>
                <a:cs typeface="Arial" charset="0"/>
              </a:rPr>
              <a:t>Geographically sensitive</a:t>
            </a:r>
          </a:p>
          <a:p>
            <a:pPr lvl="1"/>
            <a:r>
              <a:rPr lang="en-US" sz="2800" dirty="0" smtClean="0">
                <a:latin typeface="Arial" charset="0"/>
                <a:cs typeface="Arial" charset="0"/>
              </a:rPr>
              <a:t>Real time</a:t>
            </a:r>
          </a:p>
          <a:p>
            <a:pPr lvl="1"/>
            <a:r>
              <a:rPr lang="en-US" sz="2800" dirty="0" smtClean="0">
                <a:latin typeface="Arial" charset="0"/>
                <a:cs typeface="Arial" charset="0"/>
              </a:rPr>
              <a:t>User-friendly</a:t>
            </a:r>
          </a:p>
          <a:p>
            <a:pPr lvl="1">
              <a:buFont typeface="Wingdings" pitchFamily="2" charset="2"/>
              <a:buNone/>
            </a:pPr>
            <a:endParaRPr lang="en-US" dirty="0" smtClean="0">
              <a:latin typeface="Arial" charset="0"/>
              <a:cs typeface="Arial" charset="0"/>
            </a:endParaRPr>
          </a:p>
        </p:txBody>
      </p:sp>
      <p:cxnSp>
        <p:nvCxnSpPr>
          <p:cNvPr id="6" name="Straight Connector 5"/>
          <p:cNvCxnSpPr/>
          <p:nvPr/>
        </p:nvCxnSpPr>
        <p:spPr>
          <a:xfrm>
            <a:off x="304800" y="1979612"/>
            <a:ext cx="2362200" cy="1588"/>
          </a:xfrm>
          <a:prstGeom prst="line">
            <a:avLst/>
          </a:prstGeom>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Black" pitchFamily="34" charset="0"/>
              </a:rPr>
              <a:t>Database Design</a:t>
            </a:r>
            <a:endParaRPr lang="en-US" sz="2800" dirty="0">
              <a:latin typeface="Arial Black" pitchFamily="34" charset="0"/>
            </a:endParaRPr>
          </a:p>
        </p:txBody>
      </p:sp>
      <p:sp>
        <p:nvSpPr>
          <p:cNvPr id="3" name="Text Placeholder 2"/>
          <p:cNvSpPr>
            <a:spLocks noGrp="1"/>
          </p:cNvSpPr>
          <p:nvPr>
            <p:ph type="body" idx="2"/>
          </p:nvPr>
        </p:nvSpPr>
        <p:spPr/>
        <p:txBody>
          <a:bodyPr/>
          <a:lstStyle/>
          <a:p>
            <a:pPr>
              <a:buClr>
                <a:schemeClr val="bg1"/>
              </a:buClr>
              <a:buFont typeface="Wingdings" pitchFamily="2" charset="2"/>
              <a:buChar char="§"/>
            </a:pPr>
            <a:r>
              <a:rPr lang="en-US" sz="2200" dirty="0" smtClean="0">
                <a:latin typeface="Arial" pitchFamily="34" charset="0"/>
                <a:cs typeface="Arial" pitchFamily="34" charset="0"/>
              </a:rPr>
              <a:t>Built in MS Access </a:t>
            </a:r>
          </a:p>
          <a:p>
            <a:pPr>
              <a:buClr>
                <a:schemeClr val="bg1"/>
              </a:buClr>
              <a:buFont typeface="Wingdings" pitchFamily="2" charset="2"/>
              <a:buChar char="§"/>
            </a:pPr>
            <a:r>
              <a:rPr lang="en-US" sz="2200" dirty="0" smtClean="0">
                <a:latin typeface="Arial" pitchFamily="34" charset="0"/>
                <a:cs typeface="Arial" pitchFamily="34" charset="0"/>
              </a:rPr>
              <a:t>Data imported from the MA PMP</a:t>
            </a:r>
          </a:p>
          <a:p>
            <a:pPr>
              <a:buClr>
                <a:schemeClr val="bg1"/>
              </a:buClr>
              <a:buFont typeface="Wingdings" pitchFamily="2" charset="2"/>
              <a:buChar char="§"/>
            </a:pPr>
            <a:r>
              <a:rPr lang="en-US" sz="2200" dirty="0" smtClean="0">
                <a:latin typeface="Arial" pitchFamily="34" charset="0"/>
                <a:cs typeface="Arial" pitchFamily="34" charset="0"/>
              </a:rPr>
              <a:t>Easy-to-use Graphical User Interface (GUI)</a:t>
            </a:r>
          </a:p>
          <a:p>
            <a:pPr>
              <a:buClr>
                <a:schemeClr val="bg1"/>
              </a:buClr>
              <a:buFont typeface="Wingdings" pitchFamily="2" charset="2"/>
              <a:buChar char="§"/>
            </a:pPr>
            <a:r>
              <a:rPr lang="en-US" sz="2200" dirty="0" smtClean="0">
                <a:latin typeface="Arial" pitchFamily="34" charset="0"/>
                <a:cs typeface="Arial" pitchFamily="34" charset="0"/>
              </a:rPr>
              <a:t>Built in statistical methods</a:t>
            </a:r>
          </a:p>
          <a:p>
            <a:pPr>
              <a:buClr>
                <a:schemeClr val="bg1"/>
              </a:buClr>
              <a:buFont typeface="Wingdings" pitchFamily="2" charset="2"/>
              <a:buChar char="§"/>
            </a:pPr>
            <a:endParaRPr lang="en-US" sz="2400" dirty="0" smtClean="0">
              <a:latin typeface="Arial" pitchFamily="34" charset="0"/>
              <a:cs typeface="Arial" pitchFamily="34" charset="0"/>
            </a:endParaRPr>
          </a:p>
          <a:p>
            <a:pPr>
              <a:buClr>
                <a:schemeClr val="bg1"/>
              </a:buClr>
              <a:buFont typeface="Wingdings" pitchFamily="2" charset="2"/>
              <a:buChar char="§"/>
            </a:pPr>
            <a:endParaRPr lang="en-US" dirty="0"/>
          </a:p>
        </p:txBody>
      </p:sp>
      <p:sp>
        <p:nvSpPr>
          <p:cNvPr id="4" name="Content Placeholder 3"/>
          <p:cNvSpPr>
            <a:spLocks noGrp="1"/>
          </p:cNvSpPr>
          <p:nvPr>
            <p:ph sz="quarter" idx="1"/>
          </p:nvPr>
        </p:nvSpPr>
        <p:spPr>
          <a:xfrm>
            <a:off x="3124200" y="685800"/>
            <a:ext cx="5638800" cy="457200"/>
          </a:xfrm>
        </p:spPr>
        <p:txBody>
          <a:bodyPr/>
          <a:lstStyle/>
          <a:p>
            <a:pPr algn="ctr">
              <a:buNone/>
            </a:pPr>
            <a:r>
              <a:rPr lang="en-US" sz="2000" b="1" dirty="0" smtClean="0">
                <a:latin typeface="Arial" pitchFamily="34" charset="0"/>
                <a:cs typeface="Arial" pitchFamily="34" charset="0"/>
              </a:rPr>
              <a:t>Graphical User Interface Demonstration</a:t>
            </a:r>
          </a:p>
        </p:txBody>
      </p:sp>
      <p:pic>
        <p:nvPicPr>
          <p:cNvPr id="6" name="Prescription Drug Video Final.mpg">
            <a:hlinkClick r:id="" action="ppaction://media"/>
          </p:cNvPr>
          <p:cNvPicPr>
            <a:picLocks noRot="1" noChangeAspect="1"/>
          </p:cNvPicPr>
          <p:nvPr>
            <a:videoFile r:link="rId1"/>
          </p:nvPr>
        </p:nvPicPr>
        <p:blipFill>
          <a:blip r:embed="rId4"/>
          <a:stretch>
            <a:fillRect/>
          </a:stretch>
        </p:blipFill>
        <p:spPr>
          <a:xfrm>
            <a:off x="3048000" y="1676400"/>
            <a:ext cx="5791200" cy="367695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2438400" cy="990600"/>
          </a:xfrm>
        </p:spPr>
        <p:txBody>
          <a:bodyPr/>
          <a:lstStyle/>
          <a:p>
            <a:r>
              <a:rPr lang="en-US" sz="2800" dirty="0" smtClean="0">
                <a:latin typeface="Arial Black" pitchFamily="34" charset="0"/>
              </a:rPr>
              <a:t>Descriptive Statistics</a:t>
            </a:r>
            <a:endParaRPr lang="en-US" sz="2800" dirty="0">
              <a:latin typeface="Arial Black" pitchFamily="34" charset="0"/>
            </a:endParaRPr>
          </a:p>
        </p:txBody>
      </p:sp>
      <p:sp>
        <p:nvSpPr>
          <p:cNvPr id="3" name="Text Placeholder 2"/>
          <p:cNvSpPr>
            <a:spLocks noGrp="1"/>
          </p:cNvSpPr>
          <p:nvPr>
            <p:ph type="body" idx="2"/>
          </p:nvPr>
        </p:nvSpPr>
        <p:spPr/>
        <p:txBody>
          <a:bodyPr/>
          <a:lstStyle/>
          <a:p>
            <a:pPr>
              <a:buClr>
                <a:schemeClr val="bg1"/>
              </a:buClr>
              <a:buFont typeface="Wingdings" pitchFamily="2" charset="2"/>
              <a:buChar char="§"/>
            </a:pPr>
            <a:r>
              <a:rPr lang="en-US" sz="2400" dirty="0" smtClean="0">
                <a:latin typeface="Arial" pitchFamily="34" charset="0"/>
                <a:cs typeface="Arial" pitchFamily="34" charset="0"/>
              </a:rPr>
              <a:t>Can be generated for all of MA and for a zip-code of choice</a:t>
            </a:r>
          </a:p>
          <a:p>
            <a:pPr>
              <a:buClr>
                <a:schemeClr val="bg1"/>
              </a:buClr>
              <a:buFont typeface="Wingdings" pitchFamily="2" charset="2"/>
              <a:buChar char="§"/>
            </a:pPr>
            <a:r>
              <a:rPr lang="en-US" sz="2400" dirty="0" smtClean="0">
                <a:latin typeface="Arial" pitchFamily="34" charset="0"/>
                <a:cs typeface="Arial" pitchFamily="34" charset="0"/>
              </a:rPr>
              <a:t>Printer friendly report</a:t>
            </a:r>
          </a:p>
          <a:p>
            <a:pPr>
              <a:buClr>
                <a:schemeClr val="bg1"/>
              </a:buClr>
              <a:buFont typeface="Wingdings" pitchFamily="2" charset="2"/>
              <a:buChar char="§"/>
            </a:pPr>
            <a:endParaRPr lang="en-US" sz="2400" dirty="0" smtClean="0">
              <a:latin typeface="Arial" pitchFamily="34" charset="0"/>
              <a:cs typeface="Arial" pitchFamily="34" charset="0"/>
            </a:endParaRPr>
          </a:p>
          <a:p>
            <a:pPr>
              <a:buClr>
                <a:schemeClr val="bg1"/>
              </a:buClr>
              <a:buFont typeface="Wingdings" pitchFamily="2" charset="2"/>
              <a:buChar char="§"/>
            </a:pPr>
            <a:endParaRPr lang="en-US" dirty="0"/>
          </a:p>
        </p:txBody>
      </p:sp>
      <p:pic>
        <p:nvPicPr>
          <p:cNvPr id="5" name="Content Placeholder 4"/>
          <p:cNvPicPr>
            <a:picLocks noGrp="1"/>
          </p:cNvPicPr>
          <p:nvPr>
            <p:ph sz="quarter" idx="1"/>
          </p:nvPr>
        </p:nvPicPr>
        <p:blipFill>
          <a:blip r:embed="rId3"/>
          <a:srcRect l="17504" t="14471" r="1650" b="7476"/>
          <a:stretch>
            <a:fillRect/>
          </a:stretch>
        </p:blipFill>
        <p:spPr bwMode="auto">
          <a:xfrm>
            <a:off x="3124200" y="1213302"/>
            <a:ext cx="5638800" cy="435519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4112</TotalTime>
  <Words>1162</Words>
  <Application>Microsoft Office PowerPoint</Application>
  <PresentationFormat>On-screen Show (4:3)</PresentationFormat>
  <Paragraphs>321</Paragraphs>
  <Slides>28</Slides>
  <Notes>28</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DEVELOPMENT OF A PRESCRIPTION DRUG SURVEILLANCE SYSTEM</vt:lpstr>
      <vt:lpstr>Slide 2</vt:lpstr>
      <vt:lpstr>Prescription Drug Abuse Problem</vt:lpstr>
      <vt:lpstr>Analysis Methods</vt:lpstr>
      <vt:lpstr>Analysis Methods</vt:lpstr>
      <vt:lpstr>Goal Statement</vt:lpstr>
      <vt:lpstr>Current Abuse Data Sources</vt:lpstr>
      <vt:lpstr>Database Design</vt:lpstr>
      <vt:lpstr>Descriptive Statistics</vt:lpstr>
      <vt:lpstr>Temporal Analysis</vt:lpstr>
      <vt:lpstr>Temporal Analysis</vt:lpstr>
      <vt:lpstr>Temporal Analysis</vt:lpstr>
      <vt:lpstr>Temporal Analysis</vt:lpstr>
      <vt:lpstr>Temporal Results</vt:lpstr>
      <vt:lpstr>Spatial Analysis</vt:lpstr>
      <vt:lpstr>Spatial Analysis</vt:lpstr>
      <vt:lpstr>Spatial Analysis</vt:lpstr>
      <vt:lpstr>Spatial Analysis</vt:lpstr>
      <vt:lpstr>Spatial Analysis</vt:lpstr>
      <vt:lpstr>Spatial Analysis</vt:lpstr>
      <vt:lpstr>Spatial Analysis</vt:lpstr>
      <vt:lpstr>Slide 22</vt:lpstr>
      <vt:lpstr>Spatial-Temporal Analysis</vt:lpstr>
      <vt:lpstr>Verification and Validation</vt:lpstr>
      <vt:lpstr>Verification and Validation</vt:lpstr>
      <vt:lpstr>Conclusions</vt:lpstr>
      <vt:lpstr>Future Improvements</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Prescription Drug Surveillance System</dc:title>
  <dc:creator>J. Eickhoff</dc:creator>
  <cp:lastModifiedBy>J. Eickhoff</cp:lastModifiedBy>
  <cp:revision>465</cp:revision>
  <dcterms:created xsi:type="dcterms:W3CDTF">2008-03-14T20:03:26Z</dcterms:created>
  <dcterms:modified xsi:type="dcterms:W3CDTF">2008-04-15T03:31:19Z</dcterms:modified>
</cp:coreProperties>
</file>